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Lst>
  <p:sldIdLst>
    <p:sldId id="274" r:id="rId2"/>
    <p:sldId id="273" r:id="rId3"/>
    <p:sldId id="277" r:id="rId4"/>
    <p:sldId id="272" r:id="rId5"/>
    <p:sldId id="257" r:id="rId6"/>
    <p:sldId id="258" r:id="rId7"/>
    <p:sldId id="259" r:id="rId8"/>
    <p:sldId id="260" r:id="rId9"/>
    <p:sldId id="261" r:id="rId10"/>
    <p:sldId id="262" r:id="rId11"/>
    <p:sldId id="263" r:id="rId12"/>
    <p:sldId id="264" r:id="rId13"/>
    <p:sldId id="268" r:id="rId14"/>
    <p:sldId id="265" r:id="rId15"/>
    <p:sldId id="267" r:id="rId16"/>
    <p:sldId id="276" r:id="rId17"/>
    <p:sldId id="266"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AA90B"/>
    <a:srgbClr val="98A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5C4F591-95CC-40E5-B436-1150CE22D039}" type="datetimeFigureOut">
              <a:rPr lang="ru-RU" smtClean="0"/>
              <a:t>13.04.2019</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42369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5C4F591-95CC-40E5-B436-1150CE22D039}" type="datetimeFigureOut">
              <a:rPr lang="ru-RU" smtClean="0"/>
              <a:t>13.04.2019</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2968613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5C4F591-95CC-40E5-B436-1150CE22D039}" type="datetimeFigureOut">
              <a:rPr lang="ru-RU" smtClean="0"/>
              <a:t>13.04.2019</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E759C02-C659-4FF4-9F4C-2BD53A54B6F8}"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67182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35C4F591-95CC-40E5-B436-1150CE22D039}" type="datetimeFigureOut">
              <a:rPr lang="ru-RU" smtClean="0"/>
              <a:t>13.04.2019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3855478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35C4F591-95CC-40E5-B436-1150CE22D039}" type="datetimeFigureOut">
              <a:rPr lang="ru-RU" smtClean="0"/>
              <a:t>13.04.2019</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E759C02-C659-4FF4-9F4C-2BD53A54B6F8}"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389517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35C4F591-95CC-40E5-B436-1150CE22D039}" type="datetimeFigureOut">
              <a:rPr lang="ru-RU" smtClean="0"/>
              <a:t>13.04.2019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3975013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5C4F591-95CC-40E5-B436-1150CE22D039}" type="datetimeFigureOut">
              <a:rPr lang="ru-RU" smtClean="0"/>
              <a:t>13.04.2019</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2921178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5C4F591-95CC-40E5-B436-1150CE22D039}" type="datetimeFigureOut">
              <a:rPr lang="ru-RU" smtClean="0"/>
              <a:t>13.04.2019</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2522035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5C4F591-95CC-40E5-B436-1150CE22D039}" type="datetimeFigureOut">
              <a:rPr lang="ru-RU" smtClean="0"/>
              <a:t>13.04.2019</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3943757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5C4F591-95CC-40E5-B436-1150CE22D039}" type="datetimeFigureOut">
              <a:rPr lang="ru-RU" smtClean="0"/>
              <a:t>13.04.2019</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4209034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5C4F591-95CC-40E5-B436-1150CE22D039}" type="datetimeFigureOut">
              <a:rPr lang="ru-RU" smtClean="0"/>
              <a:t>13.04.2019</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2822924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5C4F591-95CC-40E5-B436-1150CE22D039}" type="datetimeFigureOut">
              <a:rPr lang="ru-RU" smtClean="0"/>
              <a:t>13.04.2019</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3917714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5C4F591-95CC-40E5-B436-1150CE22D039}" type="datetimeFigureOut">
              <a:rPr lang="ru-RU" smtClean="0"/>
              <a:t>13.04.2019</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2226361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4F591-95CC-40E5-B436-1150CE22D039}" type="datetimeFigureOut">
              <a:rPr lang="ru-RU" smtClean="0"/>
              <a:t>13.04.2019</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105828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5C4F591-95CC-40E5-B436-1150CE22D039}" type="datetimeFigureOut">
              <a:rPr lang="ru-RU" smtClean="0"/>
              <a:t>13.04.2019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730661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5C4F591-95CC-40E5-B436-1150CE22D039}" type="datetimeFigureOut">
              <a:rPr lang="ru-RU" smtClean="0"/>
              <a:t>13.04.2019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E759C02-C659-4FF4-9F4C-2BD53A54B6F8}" type="slidenum">
              <a:rPr lang="ru-RU" smtClean="0"/>
              <a:t>‹#›</a:t>
            </a:fld>
            <a:endParaRPr lang="ru-RU"/>
          </a:p>
        </p:txBody>
      </p:sp>
    </p:spTree>
    <p:extLst>
      <p:ext uri="{BB962C8B-B14F-4D97-AF65-F5344CB8AC3E}">
        <p14:creationId xmlns:p14="http://schemas.microsoft.com/office/powerpoint/2010/main" val="3635577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5C4F591-95CC-40E5-B436-1150CE22D039}" type="datetimeFigureOut">
              <a:rPr lang="ru-RU" smtClean="0"/>
              <a:t>13.04.2019</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E759C02-C659-4FF4-9F4C-2BD53A54B6F8}" type="slidenum">
              <a:rPr lang="ru-RU" smtClean="0"/>
              <a:t>‹#›</a:t>
            </a:fld>
            <a:endParaRPr lang="ru-RU"/>
          </a:p>
        </p:txBody>
      </p:sp>
    </p:spTree>
    <p:extLst>
      <p:ext uri="{BB962C8B-B14F-4D97-AF65-F5344CB8AC3E}">
        <p14:creationId xmlns:p14="http://schemas.microsoft.com/office/powerpoint/2010/main" val="144625311"/>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life-in-travels.ru/facts-about-singapore/" TargetMode="External"/><Relationship Id="rId2" Type="http://schemas.openxmlformats.org/officeDocument/2006/relationships/hyperlink" Target="https://newtonew.com/discussions/singapore-education-experience" TargetMode="External"/><Relationship Id="rId1" Type="http://schemas.openxmlformats.org/officeDocument/2006/relationships/slideLayout" Target="../slideLayouts/slideLayout1.xml"/><Relationship Id="rId5" Type="http://schemas.openxmlformats.org/officeDocument/2006/relationships/hyperlink" Target="http://www.kaganonline.com/" TargetMode="External"/><Relationship Id="rId4" Type="http://schemas.openxmlformats.org/officeDocument/2006/relationships/hyperlink" Target="http://magarif-uku.ru/cooperative-learning-to-chto-doktor-propisa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87104" y="746760"/>
            <a:ext cx="10617509" cy="5517562"/>
          </a:xfrm>
        </p:spPr>
        <p:txBody>
          <a:bodyPr>
            <a:normAutofit/>
          </a:bodyPr>
          <a:lstStyle/>
          <a:p>
            <a:r>
              <a:rPr lang="ru-RU" sz="2200" b="1" dirty="0">
                <a:latin typeface="Arial" panose="020B0604020202020204" pitchFamily="34" charset="0"/>
                <a:cs typeface="Arial" panose="020B0604020202020204" pitchFamily="34" charset="0"/>
              </a:rPr>
              <a:t>Часто педагогическую технологию определяют как:</a:t>
            </a:r>
            <a:br>
              <a:rPr lang="ru-RU" sz="2200" b="1" dirty="0">
                <a:latin typeface="Arial" panose="020B0604020202020204" pitchFamily="34" charset="0"/>
                <a:cs typeface="Arial" panose="020B0604020202020204" pitchFamily="34" charset="0"/>
              </a:rPr>
            </a:br>
            <a:r>
              <a:rPr lang="ru-RU" sz="2200" b="1" i="1" dirty="0">
                <a:latin typeface="Arial" panose="020B0604020202020204" pitchFamily="34" charset="0"/>
                <a:cs typeface="Arial" panose="020B0604020202020204" pitchFamily="34" charset="0"/>
              </a:rPr>
              <a:t>Совокупность приёмов – область педагогического знания, отражающего характеристики глубинных процессов   педагогической   деятельности, особенности их взаимодействия, управление которыми      обеспечивает необходимую эффективность учебно-воспитательного        процесса;</a:t>
            </a:r>
            <a:r>
              <a:rPr lang="ru-RU" sz="2200" b="1" dirty="0">
                <a:latin typeface="Arial" panose="020B0604020202020204" pitchFamily="34" charset="0"/>
                <a:cs typeface="Arial" panose="020B0604020202020204" pitchFamily="34" charset="0"/>
              </a:rPr>
              <a:t/>
            </a:r>
            <a:br>
              <a:rPr lang="ru-RU" sz="2200" b="1" dirty="0">
                <a:latin typeface="Arial" panose="020B0604020202020204" pitchFamily="34" charset="0"/>
                <a:cs typeface="Arial" panose="020B0604020202020204" pitchFamily="34" charset="0"/>
              </a:rPr>
            </a:br>
            <a:r>
              <a:rPr lang="ru-RU" sz="2200" b="1" i="1" dirty="0">
                <a:latin typeface="Arial" panose="020B0604020202020204" pitchFamily="34" charset="0"/>
                <a:cs typeface="Arial" panose="020B0604020202020204" pitchFamily="34" charset="0"/>
              </a:rPr>
              <a:t>Совокупность форм, методов, приёмов и средств передачи социального опыта, а также техническое оснащение этого процесса;</a:t>
            </a:r>
            <a:r>
              <a:rPr lang="ru-RU" sz="2200" b="1" dirty="0">
                <a:latin typeface="Arial" panose="020B0604020202020204" pitchFamily="34" charset="0"/>
                <a:cs typeface="Arial" panose="020B0604020202020204" pitchFamily="34" charset="0"/>
              </a:rPr>
              <a:t/>
            </a:r>
            <a:br>
              <a:rPr lang="ru-RU" sz="2200" b="1" dirty="0">
                <a:latin typeface="Arial" panose="020B0604020202020204" pitchFamily="34" charset="0"/>
                <a:cs typeface="Arial" panose="020B0604020202020204" pitchFamily="34" charset="0"/>
              </a:rPr>
            </a:br>
            <a:r>
              <a:rPr lang="ru-RU" sz="2200" b="1" i="1" dirty="0">
                <a:latin typeface="Arial" panose="020B0604020202020204" pitchFamily="34" charset="0"/>
                <a:cs typeface="Arial" panose="020B0604020202020204" pitchFamily="34" charset="0"/>
              </a:rPr>
              <a:t>Совокупность способов организации учебно-познавательного процесса или последовательность определённых действий, операций, связанных с конкретной деятельностью учителя и направленных на достижение поставленных целей (технологическая цепочка).</a:t>
            </a:r>
            <a:r>
              <a:rPr lang="ru-RU" sz="2200" dirty="0"/>
              <a:t/>
            </a:r>
            <a:br>
              <a:rPr lang="ru-RU" sz="2200" dirty="0"/>
            </a:br>
            <a:endParaRPr lang="ru-RU" sz="1200" dirty="0"/>
          </a:p>
        </p:txBody>
      </p:sp>
    </p:spTree>
    <p:extLst>
      <p:ext uri="{BB962C8B-B14F-4D97-AF65-F5344CB8AC3E}">
        <p14:creationId xmlns:p14="http://schemas.microsoft.com/office/powerpoint/2010/main" val="1154299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descr="C:\Users\Мерует Сагидулловна\Downloads\c57ca0781780ef47f133c137bbfdca42_large.jpg"/>
          <p:cNvPicPr/>
          <p:nvPr/>
        </p:nvPicPr>
        <p:blipFill rotWithShape="1">
          <a:blip r:embed="rId2">
            <a:extLst>
              <a:ext uri="{28A0092B-C50C-407E-A947-70E740481C1C}">
                <a14:useLocalDpi xmlns:a14="http://schemas.microsoft.com/office/drawing/2010/main" val="0"/>
              </a:ext>
            </a:extLst>
          </a:blip>
          <a:srcRect b="44842"/>
          <a:stretch/>
        </p:blipFill>
        <p:spPr bwMode="auto">
          <a:xfrm>
            <a:off x="1161424" y="3216443"/>
            <a:ext cx="9880980" cy="3444347"/>
          </a:xfrm>
          <a:prstGeom prst="rect">
            <a:avLst/>
          </a:prstGeom>
          <a:noFill/>
          <a:ln>
            <a:noFill/>
          </a:ln>
          <a:extLst>
            <a:ext uri="{53640926-AAD7-44D8-BBD7-CCE9431645EC}">
              <a14:shadowObscured xmlns:a14="http://schemas.microsoft.com/office/drawing/2010/main"/>
            </a:ext>
          </a:extLst>
        </p:spPr>
      </p:pic>
      <p:sp>
        <p:nvSpPr>
          <p:cNvPr id="2" name="Прямоугольник 1"/>
          <p:cNvSpPr/>
          <p:nvPr/>
        </p:nvSpPr>
        <p:spPr>
          <a:xfrm>
            <a:off x="883920" y="832514"/>
            <a:ext cx="10576559" cy="1815882"/>
          </a:xfrm>
          <a:prstGeom prst="rect">
            <a:avLst/>
          </a:prstGeom>
        </p:spPr>
        <p:txBody>
          <a:bodyPr wrap="square">
            <a:spAutoFit/>
          </a:bodyPr>
          <a:lstStyle/>
          <a:p>
            <a:r>
              <a:rPr lang="ru-RU"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МИКС ПЭА ШЭА </a:t>
            </a: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ru-RU" sz="2800" b="1"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Mix</a:t>
            </a:r>
            <a:r>
              <a:rPr lang="en-US"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Pair Share</a:t>
            </a:r>
            <a:r>
              <a:rPr lang="ru-RU" sz="28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обучающая структура, в которой участники СМЕШИВАЮТСЯ под музыку, ЗАМИРАЮТ, когда музыка прекращается, и объединяются в </a:t>
            </a:r>
            <a:r>
              <a:rPr lang="ru-RU"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пары. Отвечает тот, кто выше/ ниже/ старше/ младше/ живет ближе к школе </a:t>
            </a:r>
            <a:r>
              <a:rPr lang="ru-RU" sz="2800"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итд</a:t>
            </a:r>
            <a:r>
              <a:rPr lang="ru-RU" sz="28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8206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descr="C:\Users\Мерует Сагидулловна\Desktop\male-female-chat-icon-15908337.jpg"/>
          <p:cNvPicPr/>
          <p:nvPr/>
        </p:nvPicPr>
        <p:blipFill rotWithShape="1">
          <a:blip r:embed="rId2">
            <a:extLst>
              <a:ext uri="{28A0092B-C50C-407E-A947-70E740481C1C}">
                <a14:useLocalDpi xmlns:a14="http://schemas.microsoft.com/office/drawing/2010/main" val="0"/>
              </a:ext>
            </a:extLst>
          </a:blip>
          <a:srcRect b="8950"/>
          <a:stretch/>
        </p:blipFill>
        <p:spPr bwMode="auto">
          <a:xfrm>
            <a:off x="5076967" y="354842"/>
            <a:ext cx="6691185" cy="6100550"/>
          </a:xfrm>
          <a:prstGeom prst="rect">
            <a:avLst/>
          </a:prstGeom>
          <a:noFill/>
          <a:ln>
            <a:noFill/>
          </a:ln>
          <a:extLst>
            <a:ext uri="{53640926-AAD7-44D8-BBD7-CCE9431645EC}">
              <a14:shadowObscured xmlns:a14="http://schemas.microsoft.com/office/drawing/2010/main"/>
            </a:ext>
          </a:extLst>
        </p:spPr>
      </p:pic>
      <p:sp>
        <p:nvSpPr>
          <p:cNvPr id="2" name="Прямоугольник 1"/>
          <p:cNvSpPr/>
          <p:nvPr/>
        </p:nvSpPr>
        <p:spPr>
          <a:xfrm>
            <a:off x="696036" y="1460310"/>
            <a:ext cx="4148919" cy="3319498"/>
          </a:xfrm>
          <a:prstGeom prst="rect">
            <a:avLst/>
          </a:prstGeom>
        </p:spPr>
        <p:txBody>
          <a:bodyPr wrap="square">
            <a:spAutoFit/>
          </a:bodyPr>
          <a:lstStyle/>
          <a:p>
            <a:pPr lvl="0">
              <a:lnSpc>
                <a:spcPct val="107000"/>
              </a:lnSpc>
              <a:spcAft>
                <a:spcPts val="750"/>
              </a:spcAft>
              <a:tabLst>
                <a:tab pos="457200" algn="l"/>
              </a:tabLst>
            </a:pPr>
            <a:r>
              <a:rPr lang="ru-RU"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РЕЛЛИ РОБИН (</a:t>
            </a:r>
            <a:r>
              <a:rPr lang="ru-RU" sz="28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Rally</a:t>
            </a:r>
            <a:r>
              <a:rPr lang="ru-RU"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Robin</a:t>
            </a:r>
            <a:r>
              <a:rPr lang="ru-RU"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обучающая структура, в которой два участника поочередно обмениваются </a:t>
            </a:r>
            <a:r>
              <a:rPr lang="ru-RU" sz="28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фразами, вопросами - короткими </a:t>
            </a: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ответами в виде списка.</a:t>
            </a:r>
            <a:endParaRPr lang="ru-RU"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81265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3517" y="1753737"/>
            <a:ext cx="5104263" cy="5104263"/>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8932" y="96534"/>
            <a:ext cx="4763068" cy="4763068"/>
          </a:xfrm>
          <a:prstGeom prst="rect">
            <a:avLst/>
          </a:prstGeom>
        </p:spPr>
      </p:pic>
      <p:sp>
        <p:nvSpPr>
          <p:cNvPr id="2" name="Прямоугольник 1"/>
          <p:cNvSpPr/>
          <p:nvPr/>
        </p:nvSpPr>
        <p:spPr>
          <a:xfrm>
            <a:off x="0" y="96534"/>
            <a:ext cx="7428931" cy="1673022"/>
          </a:xfrm>
          <a:prstGeom prst="rect">
            <a:avLst/>
          </a:prstGeom>
        </p:spPr>
        <p:txBody>
          <a:bodyPr wrap="square">
            <a:spAutoFit/>
          </a:bodyPr>
          <a:lstStyle/>
          <a:p>
            <a:pPr lvl="0">
              <a:lnSpc>
                <a:spcPct val="107000"/>
              </a:lnSpc>
              <a:spcAft>
                <a:spcPts val="750"/>
              </a:spcAft>
              <a:tabLst>
                <a:tab pos="457200" algn="l"/>
              </a:tabLst>
            </a:pP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РАУНД ТЭЙБЛ (</a:t>
            </a:r>
            <a:r>
              <a:rPr lang="ru-RU" sz="24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Round</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Table</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обучающая структура, в которой учащиеся по очереди выполняют письменную работу по кругу на одном (на команду) листе бумаги.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71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8280" y="1542198"/>
            <a:ext cx="9426281" cy="5104262"/>
          </a:xfrm>
        </p:spPr>
        <p:txBody>
          <a:bodyPr>
            <a:normAutofit/>
          </a:bodyPr>
          <a:lstStyle/>
          <a:p>
            <a:r>
              <a:rPr lang="en-US" sz="2800" b="1" dirty="0">
                <a:solidFill>
                  <a:schemeClr val="tx1"/>
                </a:solidFill>
                <a:latin typeface="Times New Roman" panose="02020603050405020304" pitchFamily="18" charset="0"/>
                <a:cs typeface="Times New Roman" panose="02020603050405020304" pitchFamily="18" charset="0"/>
              </a:rPr>
              <a:t>Laugh                                                     </a:t>
            </a:r>
            <a:r>
              <a:rPr lang="en-US" sz="2800" b="1" dirty="0" smtClean="0">
                <a:solidFill>
                  <a:schemeClr val="tx1"/>
                </a:solidFill>
                <a:latin typeface="Times New Roman" panose="02020603050405020304" pitchFamily="18" charset="0"/>
                <a:cs typeface="Times New Roman" panose="02020603050405020304" pitchFamily="18" charset="0"/>
              </a:rPr>
              <a:t>      Koala </a:t>
            </a:r>
            <a:endParaRPr lang="en-US" sz="2800" b="1" dirty="0">
              <a:solidFill>
                <a:schemeClr val="tx1"/>
              </a:solidFill>
              <a:latin typeface="Times New Roman" panose="02020603050405020304" pitchFamily="18" charset="0"/>
              <a:cs typeface="Times New Roman" panose="02020603050405020304" pitchFamily="18" charset="0"/>
            </a:endParaRPr>
          </a:p>
          <a:p>
            <a:r>
              <a:rPr lang="en-US" sz="2800" b="1" dirty="0">
                <a:solidFill>
                  <a:schemeClr val="tx1"/>
                </a:solidFill>
                <a:latin typeface="Times New Roman" panose="02020603050405020304" pitchFamily="18" charset="0"/>
                <a:cs typeface="Times New Roman" panose="02020603050405020304" pitchFamily="18" charset="0"/>
              </a:rPr>
              <a:t>Surprise                                                       </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E</a:t>
            </a:r>
            <a:r>
              <a:rPr lang="en-US" sz="2800" b="1" dirty="0" smtClean="0">
                <a:solidFill>
                  <a:schemeClr val="tx1"/>
                </a:solidFill>
                <a:latin typeface="Times New Roman" panose="02020603050405020304" pitchFamily="18" charset="0"/>
                <a:cs typeface="Times New Roman" panose="02020603050405020304" pitchFamily="18" charset="0"/>
              </a:rPr>
              <a:t>mu </a:t>
            </a:r>
            <a:endParaRPr lang="en-US" sz="2800" b="1" dirty="0">
              <a:solidFill>
                <a:schemeClr val="tx1"/>
              </a:solidFill>
              <a:latin typeface="Times New Roman" panose="02020603050405020304" pitchFamily="18" charset="0"/>
              <a:cs typeface="Times New Roman" panose="02020603050405020304" pitchFamily="18" charset="0"/>
            </a:endParaRPr>
          </a:p>
          <a:p>
            <a:r>
              <a:rPr lang="en-US" sz="2800" b="1" dirty="0">
                <a:solidFill>
                  <a:schemeClr val="tx1"/>
                </a:solidFill>
                <a:latin typeface="Times New Roman" panose="02020603050405020304" pitchFamily="18" charset="0"/>
                <a:cs typeface="Times New Roman" panose="02020603050405020304" pitchFamily="18" charset="0"/>
              </a:rPr>
              <a:t>Own                                                             </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E</a:t>
            </a:r>
            <a:r>
              <a:rPr lang="en-US" sz="2800" b="1" dirty="0" smtClean="0">
                <a:solidFill>
                  <a:schemeClr val="tx1"/>
                </a:solidFill>
                <a:latin typeface="Times New Roman" panose="02020603050405020304" pitchFamily="18" charset="0"/>
                <a:cs typeface="Times New Roman" panose="02020603050405020304" pitchFamily="18" charset="0"/>
              </a:rPr>
              <a:t>chidna</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400" b="1" dirty="0">
              <a:solidFill>
                <a:schemeClr val="tx1"/>
              </a:solidFill>
              <a:latin typeface="Times New Roman" panose="02020603050405020304" pitchFamily="18" charset="0"/>
              <a:cs typeface="Times New Roman" panose="02020603050405020304" pitchFamily="18" charset="0"/>
            </a:endParaRPr>
          </a:p>
          <a:p>
            <a:endParaRPr lang="en-US" sz="2800" b="1" dirty="0">
              <a:solidFill>
                <a:schemeClr val="tx1"/>
              </a:solidFill>
              <a:latin typeface="Times New Roman" panose="02020603050405020304" pitchFamily="18" charset="0"/>
              <a:cs typeface="Times New Roman" panose="02020603050405020304" pitchFamily="18" charset="0"/>
            </a:endParaRPr>
          </a:p>
          <a:p>
            <a:r>
              <a:rPr lang="en-US" sz="2800" b="1" dirty="0">
                <a:solidFill>
                  <a:schemeClr val="tx1"/>
                </a:solidFill>
                <a:latin typeface="Times New Roman" panose="02020603050405020304" pitchFamily="18" charset="0"/>
                <a:cs typeface="Times New Roman" panose="02020603050405020304" pitchFamily="18" charset="0"/>
              </a:rPr>
              <a:t>Full                                                               </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D</a:t>
            </a:r>
            <a:r>
              <a:rPr lang="en-US" sz="2800" b="1" dirty="0" smtClean="0">
                <a:solidFill>
                  <a:schemeClr val="tx1"/>
                </a:solidFill>
                <a:latin typeface="Times New Roman" panose="02020603050405020304" pitchFamily="18" charset="0"/>
                <a:cs typeface="Times New Roman" panose="02020603050405020304" pitchFamily="18" charset="0"/>
              </a:rPr>
              <a:t>uckbill                             </a:t>
            </a:r>
            <a:endParaRPr lang="en-US" sz="2800" b="1" dirty="0">
              <a:solidFill>
                <a:schemeClr val="tx1"/>
              </a:solidFill>
              <a:latin typeface="Times New Roman" panose="02020603050405020304" pitchFamily="18" charset="0"/>
              <a:cs typeface="Times New Roman" panose="02020603050405020304" pitchFamily="18" charset="0"/>
            </a:endParaRPr>
          </a:p>
          <a:p>
            <a:r>
              <a:rPr lang="en-US" sz="2800" b="1" dirty="0">
                <a:solidFill>
                  <a:schemeClr val="tx1"/>
                </a:solidFill>
                <a:latin typeface="Times New Roman" panose="02020603050405020304" pitchFamily="18" charset="0"/>
                <a:cs typeface="Times New Roman" panose="02020603050405020304" pitchFamily="18" charset="0"/>
              </a:rPr>
              <a:t>Laughter                                                       </a:t>
            </a:r>
            <a:r>
              <a:rPr lang="en-US" sz="2800" b="1" dirty="0" smtClean="0">
                <a:solidFill>
                  <a:schemeClr val="tx1"/>
                </a:solidFill>
                <a:latin typeface="Times New Roman" panose="02020603050405020304" pitchFamily="18" charset="0"/>
                <a:cs typeface="Times New Roman" panose="02020603050405020304" pitchFamily="18" charset="0"/>
              </a:rPr>
              <a:t>Kookaburra</a:t>
            </a:r>
            <a:endParaRPr lang="en-US" sz="2800" b="1" dirty="0">
              <a:solidFill>
                <a:schemeClr val="tx1"/>
              </a:solidFill>
              <a:latin typeface="Times New Roman" panose="02020603050405020304" pitchFamily="18" charset="0"/>
              <a:cs typeface="Times New Roman" panose="02020603050405020304" pitchFamily="18" charset="0"/>
            </a:endParaRPr>
          </a:p>
          <a:p>
            <a:r>
              <a:rPr lang="en-US" sz="2800" b="1" dirty="0">
                <a:solidFill>
                  <a:schemeClr val="tx1"/>
                </a:solidFill>
                <a:latin typeface="Times New Roman" panose="02020603050405020304" pitchFamily="18" charset="0"/>
                <a:cs typeface="Times New Roman" panose="02020603050405020304" pitchFamily="18" charset="0"/>
              </a:rPr>
              <a:t>Surprised                                                     </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E</a:t>
            </a:r>
            <a:r>
              <a:rPr lang="en-US" sz="2800" b="1" dirty="0" smtClean="0">
                <a:solidFill>
                  <a:schemeClr val="tx1"/>
                </a:solidFill>
                <a:latin typeface="Times New Roman" panose="02020603050405020304" pitchFamily="18" charset="0"/>
                <a:cs typeface="Times New Roman" panose="02020603050405020304" pitchFamily="18" charset="0"/>
              </a:rPr>
              <a:t>ucalyptus</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400" b="1" dirty="0">
              <a:latin typeface="Times New Roman" panose="02020603050405020304" pitchFamily="18" charset="0"/>
              <a:cs typeface="Times New Roman" panose="02020603050405020304" pitchFamily="18" charset="0"/>
            </a:endParaRPr>
          </a:p>
          <a:p>
            <a:endParaRPr lang="en-US" sz="2400" b="1" dirty="0" smtClean="0">
              <a:latin typeface="Times New Roman" panose="02020603050405020304" pitchFamily="18" charset="0"/>
              <a:cs typeface="Times New Roman" panose="02020603050405020304" pitchFamily="18" charset="0"/>
            </a:endParaRPr>
          </a:p>
        </p:txBody>
      </p:sp>
      <p:sp>
        <p:nvSpPr>
          <p:cNvPr id="2" name="TextBox 1"/>
          <p:cNvSpPr txBox="1"/>
          <p:nvPr/>
        </p:nvSpPr>
        <p:spPr>
          <a:xfrm>
            <a:off x="1478280" y="491319"/>
            <a:ext cx="9250680" cy="523220"/>
          </a:xfrm>
          <a:prstGeom prst="rect">
            <a:avLst/>
          </a:prstGeom>
          <a:noFill/>
        </p:spPr>
        <p:txBody>
          <a:bodyPr wrap="square" rtlCol="0">
            <a:spAutoFit/>
          </a:bodyPr>
          <a:lstStyle/>
          <a:p>
            <a:r>
              <a:rPr lang="ru-RU" sz="2800" dirty="0" smtClean="0">
                <a:latin typeface="Times New Roman" panose="02020603050405020304" pitchFamily="18" charset="0"/>
                <a:cs typeface="Times New Roman" panose="02020603050405020304" pitchFamily="18" charset="0"/>
              </a:rPr>
              <a:t>Работу команды передают друг другу для взаимопроверки.</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3104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96036" y="2333766"/>
            <a:ext cx="10372297" cy="1337481"/>
          </a:xfrm>
        </p:spPr>
        <p:txBody>
          <a:bodyPr>
            <a:normAutofit fontScale="90000"/>
          </a:bodyPr>
          <a:lstStyle/>
          <a:p>
            <a:pPr algn="ctr"/>
            <a:r>
              <a:rPr lang="ru-RU" sz="2700" b="1" dirty="0">
                <a:latin typeface="Times New Roman" panose="02020603050405020304" pitchFamily="18" charset="0"/>
                <a:cs typeface="Times New Roman" panose="02020603050405020304" pitchFamily="18" charset="0"/>
              </a:rPr>
              <a:t> </a:t>
            </a:r>
            <a:r>
              <a:rPr lang="ru-RU" sz="2700" b="1" dirty="0">
                <a:solidFill>
                  <a:schemeClr val="tx1"/>
                </a:solidFill>
                <a:latin typeface="Times New Roman" panose="02020603050405020304" pitchFamily="18" charset="0"/>
                <a:cs typeface="Times New Roman" panose="02020603050405020304" pitchFamily="18" charset="0"/>
              </a:rPr>
              <a:t>КОНЭРС (</a:t>
            </a:r>
            <a:r>
              <a:rPr lang="ru-RU" sz="2700" b="1" dirty="0" err="1">
                <a:solidFill>
                  <a:schemeClr val="tx1"/>
                </a:solidFill>
                <a:latin typeface="Times New Roman" panose="02020603050405020304" pitchFamily="18" charset="0"/>
                <a:cs typeface="Times New Roman" panose="02020603050405020304" pitchFamily="18" charset="0"/>
              </a:rPr>
              <a:t>Corners</a:t>
            </a:r>
            <a:r>
              <a:rPr lang="ru-RU" sz="2700" b="1" dirty="0">
                <a:solidFill>
                  <a:schemeClr val="tx1"/>
                </a:solidFill>
                <a:latin typeface="Times New Roman" panose="02020603050405020304" pitchFamily="18" charset="0"/>
                <a:cs typeface="Times New Roman" panose="02020603050405020304" pitchFamily="18" charset="0"/>
              </a:rPr>
              <a:t>) </a:t>
            </a:r>
            <a:r>
              <a:rPr lang="ru-RU" sz="2700" dirty="0">
                <a:solidFill>
                  <a:schemeClr val="tx1"/>
                </a:solidFill>
                <a:latin typeface="Times New Roman" panose="02020603050405020304" pitchFamily="18" charset="0"/>
                <a:cs typeface="Times New Roman" panose="02020603050405020304" pitchFamily="18" charset="0"/>
              </a:rPr>
              <a:t>- «углы» - обучающая структура, в которой ученики распределяются по разным углам в зависимости от выбранного ими варианта ответа.</a:t>
            </a: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r>
              <a:rPr lang="ru-RU" dirty="0" smtClean="0">
                <a:solidFill>
                  <a:schemeClr val="tx1"/>
                </a:solidFill>
                <a:latin typeface="Times New Roman" panose="02020603050405020304" pitchFamily="18" charset="0"/>
                <a:cs typeface="Times New Roman" panose="02020603050405020304" pitchFamily="18" charset="0"/>
              </a:rPr>
              <a:t>      </a:t>
            </a:r>
            <a:r>
              <a:rPr lang="en-US" b="1" dirty="0" smtClean="0">
                <a:effectLst>
                  <a:outerShdw blurRad="38100" dist="38100" dir="2700000" algn="tl">
                    <a:srgbClr val="000000">
                      <a:alpha val="43137"/>
                    </a:srgbClr>
                  </a:outerShdw>
                </a:effectLst>
              </a:rPr>
              <a:t>Would you like to</a:t>
            </a:r>
            <a:r>
              <a:rPr lang="ru-RU"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travel </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to Australia?</a:t>
            </a:r>
            <a:endParaRPr lang="ru-RU" b="1"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201003" y="3671248"/>
            <a:ext cx="10877266" cy="3186752"/>
          </a:xfrm>
        </p:spPr>
        <p:txBody>
          <a:bodyPr>
            <a:normAutofit/>
          </a:bodyPr>
          <a:lstStyle/>
          <a:p>
            <a:r>
              <a:rPr lang="ru-RU" sz="3100" i="1" dirty="0" smtClean="0">
                <a:effectLst>
                  <a:outerShdw blurRad="38100" dist="38100" dir="2700000" algn="tl">
                    <a:srgbClr val="000000">
                      <a:alpha val="43137"/>
                    </a:srgbClr>
                  </a:outerShdw>
                </a:effectLst>
              </a:rPr>
              <a:t> </a:t>
            </a:r>
            <a:r>
              <a:rPr lang="en-US" sz="3100" i="1" dirty="0" smtClean="0">
                <a:effectLst>
                  <a:outerShdw blurRad="38100" dist="38100" dir="2700000" algn="tl">
                    <a:srgbClr val="000000">
                      <a:alpha val="43137"/>
                    </a:srgbClr>
                  </a:outerShdw>
                </a:effectLst>
              </a:rPr>
              <a:t>How would you like to travel?</a:t>
            </a:r>
          </a:p>
          <a:p>
            <a:r>
              <a:rPr lang="ru-RU" sz="3100" i="1" dirty="0" smtClean="0">
                <a:effectLst>
                  <a:outerShdw blurRad="38100" dist="38100" dir="2700000" algn="tl">
                    <a:srgbClr val="000000">
                      <a:alpha val="43137"/>
                    </a:srgbClr>
                  </a:outerShdw>
                </a:effectLst>
              </a:rPr>
              <a:t>    </a:t>
            </a:r>
            <a:r>
              <a:rPr lang="en-US" sz="3100" i="1" dirty="0" smtClean="0">
                <a:effectLst>
                  <a:outerShdw blurRad="38100" dist="38100" dir="2700000" algn="tl">
                    <a:srgbClr val="000000">
                      <a:alpha val="43137"/>
                    </a:srgbClr>
                  </a:outerShdw>
                </a:effectLst>
              </a:rPr>
              <a:t>How long is the trip to Australia?</a:t>
            </a:r>
            <a:endParaRPr lang="ru-RU" sz="3100" i="1" dirty="0" smtClean="0">
              <a:effectLst>
                <a:outerShdw blurRad="38100" dist="38100" dir="2700000" algn="tl">
                  <a:srgbClr val="000000">
                    <a:alpha val="43137"/>
                  </a:srgbClr>
                </a:outerShdw>
              </a:effectLst>
            </a:endParaRPr>
          </a:p>
          <a:p>
            <a:r>
              <a:rPr lang="ru-RU" sz="3100" i="1" dirty="0" smtClean="0">
                <a:effectLst>
                  <a:outerShdw blurRad="38100" dist="38100" dir="2700000" algn="tl">
                    <a:srgbClr val="000000">
                      <a:alpha val="43137"/>
                    </a:srgbClr>
                  </a:outerShdw>
                </a:effectLst>
              </a:rPr>
              <a:t>       </a:t>
            </a:r>
            <a:r>
              <a:rPr lang="en-US" sz="3100" i="1" dirty="0" smtClean="0">
                <a:effectLst>
                  <a:outerShdw blurRad="38100" dist="38100" dir="2700000" algn="tl">
                    <a:srgbClr val="000000">
                      <a:alpha val="43137"/>
                    </a:srgbClr>
                  </a:outerShdw>
                </a:effectLst>
              </a:rPr>
              <a:t>How far is Australia?</a:t>
            </a:r>
            <a:endParaRPr lang="ru-RU" sz="3100" i="1" dirty="0">
              <a:effectLst>
                <a:outerShdw blurRad="38100" dist="38100" dir="2700000" algn="tl">
                  <a:srgbClr val="000000">
                    <a:alpha val="43137"/>
                  </a:srgbClr>
                </a:outerShdw>
              </a:effectLst>
            </a:endParaRPr>
          </a:p>
          <a:p>
            <a:r>
              <a:rPr lang="ru-RU" sz="3100" i="1" dirty="0" smtClean="0">
                <a:effectLst>
                  <a:outerShdw blurRad="38100" dist="38100" dir="2700000" algn="tl">
                    <a:srgbClr val="000000">
                      <a:alpha val="43137"/>
                    </a:srgbClr>
                  </a:outerShdw>
                </a:effectLst>
              </a:rPr>
              <a:t>          </a:t>
            </a:r>
            <a:r>
              <a:rPr lang="en-US" sz="3100" i="1" dirty="0" smtClean="0">
                <a:effectLst>
                  <a:outerShdw blurRad="38100" dist="38100" dir="2700000" algn="tl">
                    <a:srgbClr val="000000">
                      <a:alpha val="43137"/>
                    </a:srgbClr>
                  </a:outerShdw>
                </a:effectLst>
              </a:rPr>
              <a:t>Are tickets cheap or expensive?</a:t>
            </a:r>
            <a:endParaRPr lang="ru-RU" sz="3100" i="1" dirty="0" smtClean="0">
              <a:effectLst>
                <a:outerShdw blurRad="38100" dist="38100" dir="2700000" algn="tl">
                  <a:srgbClr val="000000">
                    <a:alpha val="43137"/>
                  </a:srgbClr>
                </a:outerShdw>
              </a:effectLst>
            </a:endParaRPr>
          </a:p>
          <a:p>
            <a:endParaRPr lang="ru-RU" sz="44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58926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296"/>
            <a:ext cx="5418161" cy="3630305"/>
          </a:xfrm>
          <a:prstGeom prst="rect">
            <a:avLst/>
          </a:prstGeom>
        </p:spPr>
      </p:pic>
      <p:pic>
        <p:nvPicPr>
          <p:cNvPr id="5" name="Рисунок 4" descr="http://lh3.ggpht.com/veAuRD0y7VzaU0XnIvIuSIznYeevDbwpGuou_vIhJRVmJcguJ-sZufpQdT-NSq1ayQ"/>
          <p:cNvPicPr/>
          <p:nvPr/>
        </p:nvPicPr>
        <p:blipFill>
          <a:blip r:embed="rId3">
            <a:extLst>
              <a:ext uri="{28A0092B-C50C-407E-A947-70E740481C1C}">
                <a14:useLocalDpi xmlns:a14="http://schemas.microsoft.com/office/drawing/2010/main" val="0"/>
              </a:ext>
            </a:extLst>
          </a:blip>
          <a:srcRect/>
          <a:stretch>
            <a:fillRect/>
          </a:stretch>
        </p:blipFill>
        <p:spPr bwMode="auto">
          <a:xfrm>
            <a:off x="4644930" y="2838733"/>
            <a:ext cx="4089637" cy="3841845"/>
          </a:xfrm>
          <a:prstGeom prst="rect">
            <a:avLst/>
          </a:prstGeom>
          <a:noFill/>
          <a:ln>
            <a:noFill/>
          </a:ln>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1110" y="258666"/>
            <a:ext cx="3930555" cy="2321401"/>
          </a:xfrm>
          <a:prstGeom prst="rect">
            <a:avLst/>
          </a:prstGeom>
        </p:spPr>
      </p:pic>
    </p:spTree>
    <p:extLst>
      <p:ext uri="{BB962C8B-B14F-4D97-AF65-F5344CB8AC3E}">
        <p14:creationId xmlns:p14="http://schemas.microsoft.com/office/powerpoint/2010/main" val="2722601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03096" y="197390"/>
            <a:ext cx="8911687" cy="1280890"/>
          </a:xfrm>
        </p:spPr>
        <p:txBody>
          <a:bodyPr>
            <a:normAutofit fontScale="90000"/>
          </a:bodyPr>
          <a:lstStyle/>
          <a:p>
            <a:pPr algn="ctr"/>
            <a:r>
              <a:rPr lang="ru-RU" b="1" dirty="0">
                <a:latin typeface="Arial" panose="020B0604020202020204" pitchFamily="34" charset="0"/>
                <a:cs typeface="Arial" panose="020B0604020202020204" pitchFamily="34" charset="0"/>
              </a:rPr>
              <a:t>Оценивание </a:t>
            </a:r>
            <a:r>
              <a:rPr lang="ru-RU" b="1" dirty="0" smtClean="0">
                <a:latin typeface="Arial" panose="020B0604020202020204" pitchFamily="34" charset="0"/>
                <a:cs typeface="Arial" panose="020B0604020202020204" pitchFamily="34" charset="0"/>
              </a:rPr>
              <a:t/>
            </a:r>
            <a:br>
              <a:rPr lang="ru-RU" b="1" dirty="0" smtClean="0">
                <a:latin typeface="Arial" panose="020B0604020202020204" pitchFamily="34" charset="0"/>
                <a:cs typeface="Arial" panose="020B0604020202020204" pitchFamily="34" charset="0"/>
              </a:rPr>
            </a:br>
            <a:r>
              <a:rPr lang="ru-RU" b="1" dirty="0" smtClean="0">
                <a:latin typeface="Arial" panose="020B0604020202020204" pitchFamily="34" charset="0"/>
                <a:cs typeface="Arial" panose="020B0604020202020204" pitchFamily="34" charset="0"/>
              </a:rPr>
              <a:t>на </a:t>
            </a:r>
            <a:r>
              <a:rPr lang="ru-RU" b="1" dirty="0">
                <a:latin typeface="Arial" panose="020B0604020202020204" pitchFamily="34" charset="0"/>
                <a:cs typeface="Arial" panose="020B0604020202020204" pitchFamily="34" charset="0"/>
              </a:rPr>
              <a:t>уроках по сингапурской </a:t>
            </a:r>
            <a:r>
              <a:rPr lang="ru-RU" b="1" dirty="0" smtClean="0">
                <a:latin typeface="Arial" panose="020B0604020202020204" pitchFamily="34" charset="0"/>
                <a:cs typeface="Arial" panose="020B0604020202020204" pitchFamily="34" charset="0"/>
              </a:rPr>
              <a:t>методике</a:t>
            </a:r>
            <a:br>
              <a:rPr lang="ru-RU" b="1" dirty="0" smtClean="0">
                <a:latin typeface="Arial" panose="020B0604020202020204" pitchFamily="34" charset="0"/>
                <a:cs typeface="Arial" panose="020B0604020202020204" pitchFamily="34" charset="0"/>
              </a:rPr>
            </a:br>
            <a:endParaRPr lang="ru-RU" b="1"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777240" y="1478280"/>
            <a:ext cx="11186160" cy="5242560"/>
          </a:xfrm>
        </p:spPr>
        <p:txBody>
          <a:bodyPr>
            <a:noAutofit/>
          </a:bodyPr>
          <a:lstStyle/>
          <a:p>
            <a:pPr marL="0" indent="0">
              <a:buNone/>
            </a:pPr>
            <a:r>
              <a:rPr lang="ru-RU" sz="2000" dirty="0" smtClean="0">
                <a:latin typeface="Arial" panose="020B0604020202020204" pitchFamily="34" charset="0"/>
                <a:cs typeface="Arial" panose="020B0604020202020204" pitchFamily="34" charset="0"/>
              </a:rPr>
              <a:t>Обучающие </a:t>
            </a:r>
            <a:r>
              <a:rPr lang="ru-RU" sz="2000" dirty="0">
                <a:latin typeface="Arial" panose="020B0604020202020204" pitchFamily="34" charset="0"/>
                <a:cs typeface="Arial" panose="020B0604020202020204" pitchFamily="34" charset="0"/>
              </a:rPr>
              <a:t>структуры контролируют участие, взаимное уважение и общую вовлеченность учащихся. </a:t>
            </a:r>
            <a:endParaRPr lang="ru-RU" sz="2000" dirty="0" smtClean="0">
              <a:latin typeface="Arial" panose="020B0604020202020204" pitchFamily="34" charset="0"/>
              <a:cs typeface="Arial" panose="020B0604020202020204" pitchFamily="34" charset="0"/>
            </a:endParaRPr>
          </a:p>
          <a:p>
            <a:pPr marL="0" indent="0">
              <a:buNone/>
            </a:pPr>
            <a:r>
              <a:rPr lang="ru-RU" sz="2000" dirty="0" smtClean="0">
                <a:latin typeface="Arial" panose="020B0604020202020204" pitchFamily="34" charset="0"/>
                <a:cs typeface="Arial" panose="020B0604020202020204" pitchFamily="34" charset="0"/>
              </a:rPr>
              <a:t>Отметки </a:t>
            </a:r>
            <a:r>
              <a:rPr lang="ru-RU" sz="2000" dirty="0">
                <a:latin typeface="Arial" panose="020B0604020202020204" pitchFamily="34" charset="0"/>
                <a:cs typeface="Arial" panose="020B0604020202020204" pitchFamily="34" charset="0"/>
              </a:rPr>
              <a:t>же можно выставлять следующим образом: </a:t>
            </a:r>
            <a:endParaRPr lang="ru-RU" sz="2000" dirty="0" smtClean="0">
              <a:latin typeface="Arial" panose="020B0604020202020204" pitchFamily="34" charset="0"/>
              <a:cs typeface="Arial" panose="020B0604020202020204" pitchFamily="34" charset="0"/>
            </a:endParaRPr>
          </a:p>
          <a:p>
            <a:r>
              <a:rPr lang="ru-RU" sz="2000" dirty="0" smtClean="0">
                <a:latin typeface="Arial" panose="020B0604020202020204" pitchFamily="34" charset="0"/>
                <a:cs typeface="Arial" panose="020B0604020202020204" pitchFamily="34" charset="0"/>
              </a:rPr>
              <a:t>учащиеся </a:t>
            </a:r>
            <a:r>
              <a:rPr lang="ru-RU" sz="2000" dirty="0">
                <a:latin typeface="Arial" panose="020B0604020202020204" pitchFamily="34" charset="0"/>
                <a:cs typeface="Arial" panose="020B0604020202020204" pitchFamily="34" charset="0"/>
              </a:rPr>
              <a:t>пишут свои ответы в начале работы по структуре</a:t>
            </a:r>
            <a:r>
              <a:rPr lang="ru-RU" sz="2000" dirty="0" smtClean="0">
                <a:latin typeface="Arial" panose="020B0604020202020204" pitchFamily="34" charset="0"/>
                <a:cs typeface="Arial" panose="020B0604020202020204" pitchFamily="34" charset="0"/>
              </a:rPr>
              <a:t>;</a:t>
            </a:r>
          </a:p>
          <a:p>
            <a:r>
              <a:rPr lang="ru-RU" sz="2000" dirty="0" smtClean="0">
                <a:latin typeface="Arial" panose="020B0604020202020204" pitchFamily="34" charset="0"/>
                <a:cs typeface="Arial" panose="020B0604020202020204" pitchFamily="34" charset="0"/>
              </a:rPr>
              <a:t> </a:t>
            </a:r>
            <a:r>
              <a:rPr lang="ru-RU" sz="2000" dirty="0">
                <a:latin typeface="Arial" panose="020B0604020202020204" pitchFamily="34" charset="0"/>
                <a:cs typeface="Arial" panose="020B0604020202020204" pitchFamily="34" charset="0"/>
              </a:rPr>
              <a:t>на одном из последующих этапов они записывают информацию, услышанную от партнера</a:t>
            </a:r>
            <a:r>
              <a:rPr lang="ru-RU" sz="2000" dirty="0" smtClean="0">
                <a:latin typeface="Arial" panose="020B0604020202020204" pitchFamily="34" charset="0"/>
                <a:cs typeface="Arial" panose="020B0604020202020204" pitchFamily="34" charset="0"/>
              </a:rPr>
              <a:t>;</a:t>
            </a:r>
          </a:p>
          <a:p>
            <a:r>
              <a:rPr lang="ru-RU" sz="2000" dirty="0" smtClean="0">
                <a:latin typeface="Arial" panose="020B0604020202020204" pitchFamily="34" charset="0"/>
                <a:cs typeface="Arial" panose="020B0604020202020204" pitchFamily="34" charset="0"/>
              </a:rPr>
              <a:t> </a:t>
            </a:r>
            <a:r>
              <a:rPr lang="ru-RU" sz="2000" dirty="0">
                <a:latin typeface="Arial" panose="020B0604020202020204" pitchFamily="34" charset="0"/>
                <a:cs typeface="Arial" panose="020B0604020202020204" pitchFamily="34" charset="0"/>
              </a:rPr>
              <a:t>в конце урока учащихся ставят себе отметку за работу; </a:t>
            </a:r>
            <a:endParaRPr lang="ru-RU" sz="2000" dirty="0" smtClean="0">
              <a:latin typeface="Arial" panose="020B0604020202020204" pitchFamily="34" charset="0"/>
              <a:cs typeface="Arial" panose="020B0604020202020204" pitchFamily="34" charset="0"/>
            </a:endParaRPr>
          </a:p>
          <a:p>
            <a:r>
              <a:rPr lang="ru-RU" sz="2000" dirty="0" smtClean="0">
                <a:latin typeface="Arial" panose="020B0604020202020204" pitchFamily="34" charset="0"/>
                <a:cs typeface="Arial" panose="020B0604020202020204" pitchFamily="34" charset="0"/>
              </a:rPr>
              <a:t>учитель </a:t>
            </a:r>
            <a:r>
              <a:rPr lang="ru-RU" sz="2000" dirty="0">
                <a:latin typeface="Arial" panose="020B0604020202020204" pitchFamily="34" charset="0"/>
                <a:cs typeface="Arial" panose="020B0604020202020204" pitchFamily="34" charset="0"/>
              </a:rPr>
              <a:t>собирает письменные работы и сравнивает самооценку с правильностью выполненных заданий</a:t>
            </a:r>
            <a:r>
              <a:rPr lang="ru-RU" sz="2000" dirty="0" smtClean="0">
                <a:latin typeface="Arial" panose="020B0604020202020204" pitchFamily="34" charset="0"/>
                <a:cs typeface="Arial" panose="020B0604020202020204" pitchFamily="34" charset="0"/>
              </a:rPr>
              <a:t>.</a:t>
            </a:r>
          </a:p>
          <a:p>
            <a:pPr marL="0" indent="0">
              <a:buNone/>
            </a:pPr>
            <a:r>
              <a:rPr lang="ru-RU" sz="2000" dirty="0" smtClean="0">
                <a:latin typeface="Arial" panose="020B0604020202020204" pitchFamily="34" charset="0"/>
                <a:cs typeface="Arial" panose="020B0604020202020204" pitchFamily="34" charset="0"/>
              </a:rPr>
              <a:t> </a:t>
            </a:r>
            <a:r>
              <a:rPr lang="ru-RU" sz="2000" dirty="0">
                <a:latin typeface="Arial" panose="020B0604020202020204" pitchFamily="34" charset="0"/>
                <a:cs typeface="Arial" panose="020B0604020202020204" pitchFamily="34" charset="0"/>
              </a:rPr>
              <a:t>Важно объяснить критерии оценивания (например, не менее 3х предложений). Учащиеся должны понимать, что нужно внимательно слушать друг друга, особенно ответы всему классу, когда учитель поправляет ошибки. Кроме того, когда ученики знают, что их самооценка подтверждается учителем, перед тем, как отметка будет выставлена в журнал, они оценивают себя даже строже, чем сам учитель.</a:t>
            </a:r>
          </a:p>
        </p:txBody>
      </p:sp>
    </p:spTree>
    <p:extLst>
      <p:ext uri="{BB962C8B-B14F-4D97-AF65-F5344CB8AC3E}">
        <p14:creationId xmlns:p14="http://schemas.microsoft.com/office/powerpoint/2010/main" val="1512047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82639" y="0"/>
            <a:ext cx="9685361" cy="5472751"/>
          </a:xfrm>
        </p:spPr>
        <p:txBody>
          <a:bodyPr>
            <a:noAutofit/>
          </a:bodyPr>
          <a:lstStyle/>
          <a:p>
            <a:pPr algn="ctr"/>
            <a:r>
              <a:rPr lang="en-US" sz="7200" dirty="0" smtClean="0">
                <a:effectLst>
                  <a:outerShdw blurRad="38100" dist="38100" dir="2700000" algn="tl">
                    <a:srgbClr val="000000">
                      <a:alpha val="43137"/>
                    </a:srgbClr>
                  </a:outerShdw>
                </a:effectLst>
              </a:rPr>
              <a:t>Thank you!</a:t>
            </a:r>
            <a:br>
              <a:rPr lang="en-US" sz="7200" dirty="0" smtClean="0">
                <a:effectLst>
                  <a:outerShdw blurRad="38100" dist="38100" dir="2700000" algn="tl">
                    <a:srgbClr val="000000">
                      <a:alpha val="43137"/>
                    </a:srgbClr>
                  </a:outerShdw>
                </a:effectLst>
              </a:rPr>
            </a:br>
            <a:r>
              <a:rPr lang="en-US" sz="7200" dirty="0" smtClean="0">
                <a:effectLst>
                  <a:outerShdw blurRad="38100" dist="38100" dir="2700000" algn="tl">
                    <a:srgbClr val="000000">
                      <a:alpha val="43137"/>
                    </a:srgbClr>
                  </a:outerShdw>
                </a:effectLst>
              </a:rPr>
              <a:t>Good </a:t>
            </a:r>
            <a:r>
              <a:rPr lang="en-US" sz="7200" dirty="0" smtClean="0">
                <a:effectLst>
                  <a:outerShdw blurRad="38100" dist="38100" dir="2700000" algn="tl">
                    <a:srgbClr val="000000">
                      <a:alpha val="43137"/>
                    </a:srgbClr>
                  </a:outerShdw>
                </a:effectLst>
              </a:rPr>
              <a:t>luck</a:t>
            </a:r>
            <a:r>
              <a:rPr lang="ru-RU" sz="7200">
                <a:effectLst>
                  <a:outerShdw blurRad="38100" dist="38100" dir="2700000" algn="tl">
                    <a:srgbClr val="000000">
                      <a:alpha val="43137"/>
                    </a:srgbClr>
                  </a:outerShdw>
                </a:effectLst>
              </a:rPr>
              <a:t>!</a:t>
            </a:r>
            <a:r>
              <a:rPr lang="en-US" sz="4800" smtClean="0"/>
              <a:t> </a:t>
            </a:r>
            <a:endParaRPr lang="ru-RU" sz="4800" dirty="0">
              <a:effectLst>
                <a:outerShdw blurRad="38100" dist="38100" dir="2700000" algn="tl">
                  <a:srgbClr val="000000">
                    <a:alpha val="43137"/>
                  </a:srgbClr>
                </a:outerShdw>
              </a:effectLst>
            </a:endParaRPr>
          </a:p>
        </p:txBody>
      </p:sp>
      <p:sp>
        <p:nvSpPr>
          <p:cNvPr id="3" name="Прямоугольник 2"/>
          <p:cNvSpPr/>
          <p:nvPr/>
        </p:nvSpPr>
        <p:spPr>
          <a:xfrm>
            <a:off x="750627" y="968992"/>
            <a:ext cx="8393373" cy="1200329"/>
          </a:xfrm>
          <a:prstGeom prst="rect">
            <a:avLst/>
          </a:prstGeom>
        </p:spPr>
        <p:txBody>
          <a:bodyPr wrap="square">
            <a:spAutoFit/>
          </a:bodyPr>
          <a:lstStyle/>
          <a:p>
            <a:r>
              <a:rPr lang="ru-RU" altLang="ru-RU" dirty="0" smtClean="0">
                <a:solidFill>
                  <a:srgbClr val="002060"/>
                </a:solidFill>
                <a:latin typeface="Times New Roman" panose="02020603050405020304" pitchFamily="18" charset="0"/>
                <a:cs typeface="Times New Roman" panose="02020603050405020304" pitchFamily="18" charset="0"/>
                <a:hlinkClick r:id="rId2"/>
              </a:rPr>
              <a:t>Источники: </a:t>
            </a:r>
            <a:r>
              <a:rPr lang="en-US" altLang="ru-RU" dirty="0" smtClean="0">
                <a:solidFill>
                  <a:srgbClr val="002060"/>
                </a:solidFill>
                <a:latin typeface="Times New Roman" panose="02020603050405020304" pitchFamily="18" charset="0"/>
                <a:cs typeface="Times New Roman" panose="02020603050405020304" pitchFamily="18" charset="0"/>
                <a:hlinkClick r:id="rId2"/>
              </a:rPr>
              <a:t>https</a:t>
            </a:r>
            <a:r>
              <a:rPr lang="en-US" altLang="ru-RU" dirty="0">
                <a:solidFill>
                  <a:srgbClr val="002060"/>
                </a:solidFill>
                <a:latin typeface="Times New Roman" panose="02020603050405020304" pitchFamily="18" charset="0"/>
                <a:cs typeface="Times New Roman" panose="02020603050405020304" pitchFamily="18" charset="0"/>
                <a:hlinkClick r:id="rId2"/>
              </a:rPr>
              <a:t>://newtonew.com/discussions/singapore-education-experience</a:t>
            </a:r>
            <a:r>
              <a:rPr lang="ru-RU" altLang="ru-RU" dirty="0">
                <a:solidFill>
                  <a:srgbClr val="002060"/>
                </a:solidFill>
                <a:latin typeface="Times New Roman" panose="02020603050405020304" pitchFamily="18" charset="0"/>
                <a:cs typeface="Times New Roman" panose="02020603050405020304" pitchFamily="18" charset="0"/>
              </a:rPr>
              <a:t/>
            </a:r>
            <a:br>
              <a:rPr lang="ru-RU" altLang="ru-RU" dirty="0">
                <a:solidFill>
                  <a:srgbClr val="002060"/>
                </a:solidFill>
                <a:latin typeface="Times New Roman" panose="02020603050405020304" pitchFamily="18" charset="0"/>
                <a:cs typeface="Times New Roman" panose="02020603050405020304" pitchFamily="18" charset="0"/>
              </a:rPr>
            </a:br>
            <a:r>
              <a:rPr lang="en-US" altLang="ru-RU" dirty="0">
                <a:solidFill>
                  <a:srgbClr val="002060"/>
                </a:solidFill>
                <a:latin typeface="Times New Roman" panose="02020603050405020304" pitchFamily="18" charset="0"/>
                <a:cs typeface="Times New Roman" panose="02020603050405020304" pitchFamily="18" charset="0"/>
                <a:hlinkClick r:id="rId3"/>
              </a:rPr>
              <a:t>http://www.life-in-travels.ru/facts-about-singapore/</a:t>
            </a:r>
            <a:r>
              <a:rPr lang="ru-RU" altLang="ru-RU" dirty="0">
                <a:solidFill>
                  <a:srgbClr val="002060"/>
                </a:solidFill>
                <a:latin typeface="Times New Roman" panose="02020603050405020304" pitchFamily="18" charset="0"/>
                <a:cs typeface="Times New Roman" panose="02020603050405020304" pitchFamily="18" charset="0"/>
              </a:rPr>
              <a:t/>
            </a:r>
            <a:br>
              <a:rPr lang="ru-RU" altLang="ru-RU" dirty="0">
                <a:solidFill>
                  <a:srgbClr val="002060"/>
                </a:solidFill>
                <a:latin typeface="Times New Roman" panose="02020603050405020304" pitchFamily="18" charset="0"/>
                <a:cs typeface="Times New Roman" panose="02020603050405020304" pitchFamily="18" charset="0"/>
              </a:rPr>
            </a:br>
            <a:r>
              <a:rPr lang="en-US" altLang="ru-RU" dirty="0">
                <a:solidFill>
                  <a:srgbClr val="002060"/>
                </a:solidFill>
                <a:latin typeface="Times New Roman" panose="02020603050405020304" pitchFamily="18" charset="0"/>
                <a:cs typeface="Times New Roman" panose="02020603050405020304" pitchFamily="18" charset="0"/>
                <a:hlinkClick r:id="rId4"/>
              </a:rPr>
              <a:t>http://magarif-uku.ru/cooperative-learning-to-chto-doktor-propisal/</a:t>
            </a:r>
            <a:r>
              <a:rPr lang="ru-RU" altLang="ru-RU" dirty="0">
                <a:solidFill>
                  <a:srgbClr val="002060"/>
                </a:solidFill>
                <a:latin typeface="Times New Roman" panose="02020603050405020304" pitchFamily="18" charset="0"/>
                <a:cs typeface="Times New Roman" panose="02020603050405020304" pitchFamily="18" charset="0"/>
              </a:rPr>
              <a:t/>
            </a:r>
            <a:br>
              <a:rPr lang="ru-RU" altLang="ru-RU" dirty="0">
                <a:solidFill>
                  <a:srgbClr val="002060"/>
                </a:solidFill>
                <a:latin typeface="Times New Roman" panose="02020603050405020304" pitchFamily="18" charset="0"/>
                <a:cs typeface="Times New Roman" panose="02020603050405020304" pitchFamily="18" charset="0"/>
              </a:rPr>
            </a:br>
            <a:r>
              <a:rPr lang="en-US" altLang="ru-RU" dirty="0">
                <a:solidFill>
                  <a:srgbClr val="002060"/>
                </a:solidFill>
                <a:latin typeface="Times New Roman" panose="02020603050405020304" pitchFamily="18" charset="0"/>
                <a:cs typeface="Times New Roman" panose="02020603050405020304" pitchFamily="18" charset="0"/>
                <a:hlinkClick r:id="rId5"/>
              </a:rPr>
              <a:t>http://www.kaganonline.com/</a:t>
            </a:r>
            <a:endParaRPr lang="ru-RU" dirty="0"/>
          </a:p>
        </p:txBody>
      </p:sp>
    </p:spTree>
    <p:extLst>
      <p:ext uri="{BB962C8B-B14F-4D97-AF65-F5344CB8AC3E}">
        <p14:creationId xmlns:p14="http://schemas.microsoft.com/office/powerpoint/2010/main" val="3675192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921" y="304801"/>
            <a:ext cx="10239692" cy="5481850"/>
          </a:xfrm>
        </p:spPr>
        <p:txBody>
          <a:bodyPr>
            <a:normAutofit/>
          </a:bodyPr>
          <a:lstStyle/>
          <a:p>
            <a:pPr algn="ctr"/>
            <a:r>
              <a:rPr lang="ru-RU" altLang="ru-RU" sz="6600" b="1" dirty="0" smtClean="0">
                <a:solidFill>
                  <a:srgbClr val="C00000"/>
                </a:solidFill>
                <a:latin typeface="Times New Roman" panose="02020603050405020304" pitchFamily="18" charset="0"/>
                <a:cs typeface="Times New Roman" panose="02020603050405020304" pitchFamily="18" charset="0"/>
              </a:rPr>
              <a:t>Применение </a:t>
            </a:r>
            <a:r>
              <a:rPr lang="ru-RU" altLang="ru-RU" sz="6600" b="1" dirty="0">
                <a:solidFill>
                  <a:srgbClr val="C00000"/>
                </a:solidFill>
                <a:latin typeface="Times New Roman" panose="02020603050405020304" pitchFamily="18" charset="0"/>
                <a:cs typeface="Times New Roman" panose="02020603050405020304" pitchFamily="18" charset="0"/>
              </a:rPr>
              <a:t>сингапурской технологии на </a:t>
            </a:r>
            <a:r>
              <a:rPr lang="ru-RU" altLang="ru-RU" sz="6600" b="1" dirty="0" smtClean="0">
                <a:solidFill>
                  <a:srgbClr val="C00000"/>
                </a:solidFill>
                <a:latin typeface="Times New Roman" panose="02020603050405020304" pitchFamily="18" charset="0"/>
                <a:cs typeface="Times New Roman" panose="02020603050405020304" pitchFamily="18" charset="0"/>
              </a:rPr>
              <a:t>урок</a:t>
            </a:r>
            <a:r>
              <a:rPr lang="en-US" altLang="ru-RU" sz="6600" b="1" dirty="0" smtClean="0">
                <a:solidFill>
                  <a:srgbClr val="C00000"/>
                </a:solidFill>
                <a:latin typeface="Times New Roman" panose="02020603050405020304" pitchFamily="18" charset="0"/>
                <a:cs typeface="Times New Roman" panose="02020603050405020304" pitchFamily="18" charset="0"/>
              </a:rPr>
              <a:t>e</a:t>
            </a:r>
            <a:endParaRPr lang="ru-RU" sz="6600" dirty="0"/>
          </a:p>
        </p:txBody>
      </p:sp>
      <p:sp>
        <p:nvSpPr>
          <p:cNvPr id="3" name="Подзаголовок 2"/>
          <p:cNvSpPr>
            <a:spLocks noGrp="1"/>
          </p:cNvSpPr>
          <p:nvPr>
            <p:ph type="subTitle" idx="1"/>
          </p:nvPr>
        </p:nvSpPr>
        <p:spPr>
          <a:xfrm>
            <a:off x="2589213" y="304801"/>
            <a:ext cx="8915399" cy="1496703"/>
          </a:xfrm>
        </p:spPr>
        <p:txBody>
          <a:bodyPr>
            <a:normAutofit/>
          </a:bodyPr>
          <a:lstStyle/>
          <a:p>
            <a:pPr algn="r"/>
            <a:r>
              <a:rPr lang="en-US" sz="2800" b="1" dirty="0" smtClean="0">
                <a:latin typeface="Baskerville Old Face" panose="02020602080505020303" pitchFamily="18" charset="0"/>
              </a:rPr>
              <a:t>“ THE ONE, WHO WANTS MAKES MORE, THAN THE ONE, WHO IS ABLE TO”</a:t>
            </a:r>
            <a:endParaRPr lang="ru-RU" sz="2800" b="1" dirty="0"/>
          </a:p>
        </p:txBody>
      </p:sp>
    </p:spTree>
    <p:extLst>
      <p:ext uri="{BB962C8B-B14F-4D97-AF65-F5344CB8AC3E}">
        <p14:creationId xmlns:p14="http://schemas.microsoft.com/office/powerpoint/2010/main" val="2649587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7797" y="624109"/>
            <a:ext cx="10876815" cy="6076941"/>
          </a:xfrm>
        </p:spPr>
        <p:txBody>
          <a:bodyPr>
            <a:normAutofit fontScale="90000"/>
          </a:bodyPr>
          <a:lstStyle/>
          <a:p>
            <a:r>
              <a:rPr lang="ru-RU" b="1" dirty="0"/>
              <a:t>Технология основана на командных формах работы</a:t>
            </a:r>
            <a:r>
              <a:rPr lang="ru-RU" b="1" dirty="0" smtClean="0"/>
              <a:t>.</a:t>
            </a:r>
            <a:br>
              <a:rPr lang="ru-RU" b="1" dirty="0" smtClean="0"/>
            </a:br>
            <a:r>
              <a:rPr lang="ru-RU" dirty="0" smtClean="0"/>
              <a:t/>
            </a:r>
            <a:br>
              <a:rPr lang="ru-RU" dirty="0" smtClean="0"/>
            </a:br>
            <a:r>
              <a:rPr lang="ru-RU" dirty="0" smtClean="0">
                <a:solidFill>
                  <a:schemeClr val="tx1"/>
                </a:solidFill>
              </a:rPr>
              <a:t> </a:t>
            </a:r>
            <a:r>
              <a:rPr lang="ru-RU" altLang="ru-RU" dirty="0" smtClean="0">
                <a:solidFill>
                  <a:schemeClr val="tx1"/>
                </a:solidFill>
                <a:latin typeface="Times New Roman" panose="02020603050405020304" pitchFamily="18" charset="0"/>
                <a:cs typeface="Times New Roman" panose="02020603050405020304" pitchFamily="18" charset="0"/>
              </a:rPr>
              <a:t>Ключевое </a:t>
            </a:r>
            <a:r>
              <a:rPr lang="ru-RU" altLang="ru-RU" dirty="0">
                <a:solidFill>
                  <a:schemeClr val="tx1"/>
                </a:solidFill>
                <a:latin typeface="Times New Roman" panose="02020603050405020304" pitchFamily="18" charset="0"/>
                <a:cs typeface="Times New Roman" panose="02020603050405020304" pitchFamily="18" charset="0"/>
              </a:rPr>
              <a:t>понятие – «партнер</a:t>
            </a:r>
            <a:r>
              <a:rPr lang="ru-RU" altLang="ru-RU" dirty="0" smtClean="0">
                <a:solidFill>
                  <a:schemeClr val="tx1"/>
                </a:solidFill>
                <a:latin typeface="Times New Roman" panose="02020603050405020304" pitchFamily="18" charset="0"/>
                <a:cs typeface="Times New Roman" panose="02020603050405020304" pitchFamily="18" charset="0"/>
              </a:rPr>
              <a:t>».</a:t>
            </a:r>
            <a:br>
              <a:rPr lang="ru-RU" altLang="ru-RU" dirty="0" smtClean="0">
                <a:solidFill>
                  <a:schemeClr val="tx1"/>
                </a:solidFill>
                <a:latin typeface="Times New Roman" panose="02020603050405020304" pitchFamily="18" charset="0"/>
                <a:cs typeface="Times New Roman" panose="02020603050405020304" pitchFamily="18" charset="0"/>
              </a:rPr>
            </a:br>
            <a:r>
              <a:rPr lang="ru-RU" altLang="ru-RU" dirty="0">
                <a:solidFill>
                  <a:schemeClr val="tx1"/>
                </a:solidFill>
                <a:latin typeface="Times New Roman" panose="02020603050405020304" pitchFamily="18" charset="0"/>
                <a:cs typeface="Times New Roman" panose="02020603050405020304" pitchFamily="18" charset="0"/>
              </a:rPr>
              <a:t/>
            </a:r>
            <a:br>
              <a:rPr lang="ru-RU" altLang="ru-RU" dirty="0">
                <a:solidFill>
                  <a:schemeClr val="tx1"/>
                </a:solidFill>
                <a:latin typeface="Times New Roman" panose="02020603050405020304" pitchFamily="18" charset="0"/>
                <a:cs typeface="Times New Roman" panose="02020603050405020304" pitchFamily="18" charset="0"/>
              </a:rPr>
            </a:br>
            <a:r>
              <a:rPr lang="ru-RU" altLang="ru-RU" dirty="0">
                <a:solidFill>
                  <a:schemeClr val="tx1"/>
                </a:solidFill>
                <a:latin typeface="Times New Roman" panose="02020603050405020304" pitchFamily="18" charset="0"/>
                <a:cs typeface="Times New Roman" panose="02020603050405020304" pitchFamily="18" charset="0"/>
              </a:rPr>
              <a:t>Обучающие </a:t>
            </a:r>
            <a:r>
              <a:rPr lang="ru-RU" altLang="ru-RU" dirty="0" smtClean="0">
                <a:solidFill>
                  <a:schemeClr val="tx1"/>
                </a:solidFill>
                <a:latin typeface="Times New Roman" panose="02020603050405020304" pitchFamily="18" charset="0"/>
                <a:cs typeface="Times New Roman" panose="02020603050405020304" pitchFamily="18" charset="0"/>
              </a:rPr>
              <a:t>структуры- </a:t>
            </a:r>
            <a:r>
              <a:rPr lang="ru-RU"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техники и формы организации обучения, выполняемые по определенному алгоритму</a:t>
            </a:r>
            <a:r>
              <a:rPr lang="ru-RU"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br>
              <a:rPr lang="ru-RU"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br>
            <a:r>
              <a:rPr lang="ru-RU" altLang="ru-RU" dirty="0">
                <a:solidFill>
                  <a:schemeClr val="tx1"/>
                </a:solidFill>
              </a:rPr>
              <a:t/>
            </a:r>
            <a:br>
              <a:rPr lang="ru-RU" altLang="ru-RU" dirty="0">
                <a:solidFill>
                  <a:schemeClr val="tx1"/>
                </a:solidFill>
              </a:rPr>
            </a:br>
            <a:r>
              <a:rPr lang="ru-RU" altLang="ru-RU" dirty="0">
                <a:solidFill>
                  <a:schemeClr val="tx1"/>
                </a:solidFill>
                <a:latin typeface="Times New Roman" panose="02020603050405020304" pitchFamily="18" charset="0"/>
                <a:cs typeface="Times New Roman" panose="02020603050405020304" pitchFamily="18" charset="0"/>
              </a:rPr>
              <a:t>Технология кооперативного обучения, взаимодействие</a:t>
            </a:r>
            <a:r>
              <a:rPr lang="ru-RU" altLang="ru-RU" dirty="0" smtClean="0">
                <a:solidFill>
                  <a:schemeClr val="tx1"/>
                </a:solidFill>
                <a:latin typeface="Times New Roman" panose="02020603050405020304" pitchFamily="18" charset="0"/>
                <a:cs typeface="Times New Roman" panose="02020603050405020304" pitchFamily="18" charset="0"/>
              </a:rPr>
              <a:t>.</a:t>
            </a:r>
            <a:br>
              <a:rPr lang="ru-RU" altLang="ru-RU" dirty="0" smtClean="0">
                <a:solidFill>
                  <a:schemeClr val="tx1"/>
                </a:solidFill>
                <a:latin typeface="Times New Roman" panose="02020603050405020304" pitchFamily="18" charset="0"/>
                <a:cs typeface="Times New Roman" panose="02020603050405020304" pitchFamily="18" charset="0"/>
              </a:rPr>
            </a:br>
            <a:r>
              <a:rPr lang="ru-RU" altLang="ru-RU" dirty="0">
                <a:solidFill>
                  <a:schemeClr val="tx1"/>
                </a:solidFill>
                <a:latin typeface="Times New Roman" panose="02020603050405020304" pitchFamily="18" charset="0"/>
                <a:cs typeface="Times New Roman" panose="02020603050405020304" pitchFamily="18" charset="0"/>
              </a:rPr>
              <a:t/>
            </a:r>
            <a:br>
              <a:rPr lang="ru-RU" altLang="ru-RU" dirty="0">
                <a:solidFill>
                  <a:schemeClr val="tx1"/>
                </a:solidFill>
                <a:latin typeface="Times New Roman" panose="02020603050405020304" pitchFamily="18" charset="0"/>
                <a:cs typeface="Times New Roman" panose="02020603050405020304" pitchFamily="18" charset="0"/>
              </a:rPr>
            </a:br>
            <a:r>
              <a:rPr lang="ru-RU" altLang="ru-RU" dirty="0">
                <a:solidFill>
                  <a:schemeClr val="tx1"/>
                </a:solidFill>
                <a:latin typeface="Times New Roman" panose="02020603050405020304" pitchFamily="18" charset="0"/>
                <a:cs typeface="Times New Roman" panose="02020603050405020304" pitchFamily="18" charset="0"/>
              </a:rPr>
              <a:t>Игровая составляющая</a:t>
            </a:r>
            <a:r>
              <a:rPr lang="ru-RU"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rgbClr val="002060"/>
                </a:solidFill>
                <a:latin typeface="Times New Roman" panose="02020603050405020304" pitchFamily="18" charset="0"/>
                <a:cs typeface="Times New Roman" panose="02020603050405020304" pitchFamily="18" charset="0"/>
              </a:rPr>
              <a:t/>
            </a:r>
            <a:br>
              <a:rPr lang="ru-RU" altLang="ru-RU" dirty="0" smtClean="0">
                <a:solidFill>
                  <a:srgbClr val="002060"/>
                </a:solidFill>
                <a:latin typeface="Times New Roman" panose="02020603050405020304" pitchFamily="18" charset="0"/>
                <a:cs typeface="Times New Roman" panose="02020603050405020304" pitchFamily="18" charset="0"/>
              </a:rPr>
            </a:br>
            <a:r>
              <a:rPr lang="ru-RU" altLang="ru-RU" dirty="0">
                <a:solidFill>
                  <a:srgbClr val="002060"/>
                </a:solidFill>
                <a:latin typeface="Times New Roman" panose="02020603050405020304" pitchFamily="18" charset="0"/>
                <a:cs typeface="Times New Roman" panose="02020603050405020304" pitchFamily="18" charset="0"/>
              </a:rPr>
              <a:t/>
            </a:r>
            <a:br>
              <a:rPr lang="ru-RU" altLang="ru-RU" dirty="0">
                <a:solidFill>
                  <a:srgbClr val="002060"/>
                </a:solidFill>
                <a:latin typeface="Times New Roman" panose="02020603050405020304" pitchFamily="18" charset="0"/>
                <a:cs typeface="Times New Roman" panose="02020603050405020304" pitchFamily="18" charset="0"/>
              </a:rPr>
            </a:br>
            <a:r>
              <a:rPr lang="ru-RU" altLang="ru-RU" dirty="0">
                <a:solidFill>
                  <a:srgbClr val="002060"/>
                </a:solidFill>
                <a:latin typeface="Times New Roman" panose="02020603050405020304" pitchFamily="18" charset="0"/>
                <a:cs typeface="Times New Roman" panose="02020603050405020304" pitchFamily="18" charset="0"/>
              </a:rPr>
              <a:t/>
            </a:r>
            <a:br>
              <a:rPr lang="ru-RU" altLang="ru-RU" dirty="0">
                <a:solidFill>
                  <a:srgbClr val="002060"/>
                </a:solidFill>
                <a:latin typeface="Times New Roman" panose="02020603050405020304" pitchFamily="18" charset="0"/>
                <a:cs typeface="Times New Roman" panose="02020603050405020304" pitchFamily="18" charset="0"/>
              </a:rPr>
            </a:br>
            <a:endParaRPr lang="ru-RU" dirty="0"/>
          </a:p>
        </p:txBody>
      </p:sp>
    </p:spTree>
    <p:extLst>
      <p:ext uri="{BB962C8B-B14F-4D97-AF65-F5344CB8AC3E}">
        <p14:creationId xmlns:p14="http://schemas.microsoft.com/office/powerpoint/2010/main" val="4060365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11480"/>
            <a:ext cx="11475719" cy="1493520"/>
          </a:xfrm>
        </p:spPr>
        <p:txBody>
          <a:bodyPr>
            <a:noAutofit/>
          </a:bodyPr>
          <a:lstStyle/>
          <a:p>
            <a:pPr algn="ctr" fontAlgn="base"/>
            <a:r>
              <a:rPr lang="ru-RU" sz="3200" b="1" dirty="0">
                <a:latin typeface="Arial" panose="020B0604020202020204" pitchFamily="34" charset="0"/>
                <a:cs typeface="Arial" panose="020B0604020202020204" pitchFamily="34" charset="0"/>
              </a:rPr>
              <a:t>Сингапурская </a:t>
            </a:r>
            <a:r>
              <a:rPr lang="ru-RU" sz="3200" b="1" dirty="0" smtClean="0">
                <a:latin typeface="Arial" panose="020B0604020202020204" pitchFamily="34" charset="0"/>
                <a:cs typeface="Arial" panose="020B0604020202020204" pitchFamily="34" charset="0"/>
              </a:rPr>
              <a:t>методика</a:t>
            </a:r>
            <a:r>
              <a:rPr lang="ru-RU" sz="3200" b="1" dirty="0">
                <a:latin typeface="Arial" panose="020B0604020202020204" pitchFamily="34" charset="0"/>
                <a:cs typeface="Arial" panose="020B0604020202020204" pitchFamily="34" charset="0"/>
              </a:rPr>
              <a:t/>
            </a:r>
            <a:br>
              <a:rPr lang="ru-RU" sz="3200" b="1" dirty="0">
                <a:latin typeface="Arial" panose="020B0604020202020204" pitchFamily="34" charset="0"/>
                <a:cs typeface="Arial" panose="020B0604020202020204" pitchFamily="34" charset="0"/>
              </a:rPr>
            </a:br>
            <a:r>
              <a:rPr lang="ru-RU" sz="3200" b="1" dirty="0" smtClean="0">
                <a:latin typeface="Arial" panose="020B0604020202020204" pitchFamily="34" charset="0"/>
                <a:cs typeface="Arial" panose="020B0604020202020204" pitchFamily="34" charset="0"/>
              </a:rPr>
              <a:t> </a:t>
            </a:r>
            <a:r>
              <a:rPr lang="ru-RU" sz="3200" b="1" dirty="0">
                <a:latin typeface="Arial" panose="020B0604020202020204" pitchFamily="34" charset="0"/>
                <a:cs typeface="Arial" panose="020B0604020202020204" pitchFamily="34" charset="0"/>
              </a:rPr>
              <a:t>обучения </a:t>
            </a:r>
            <a:r>
              <a:rPr lang="ru-RU" sz="3200" b="1" dirty="0" smtClean="0">
                <a:latin typeface="Arial" panose="020B0604020202020204" pitchFamily="34" charset="0"/>
                <a:cs typeface="Arial" panose="020B0604020202020204" pitchFamily="34" charset="0"/>
              </a:rPr>
              <a:t>имеет </a:t>
            </a:r>
            <a:r>
              <a:rPr lang="ru-RU" sz="3200" b="1" dirty="0">
                <a:latin typeface="Arial" panose="020B0604020202020204" pitchFamily="34" charset="0"/>
                <a:cs typeface="Arial" panose="020B0604020202020204" pitchFamily="34" charset="0"/>
              </a:rPr>
              <a:t>множество положительных сторон. </a:t>
            </a:r>
          </a:p>
        </p:txBody>
      </p:sp>
      <p:sp>
        <p:nvSpPr>
          <p:cNvPr id="4" name="Объект 3"/>
          <p:cNvSpPr>
            <a:spLocks noGrp="1"/>
          </p:cNvSpPr>
          <p:nvPr>
            <p:ph idx="1"/>
          </p:nvPr>
        </p:nvSpPr>
        <p:spPr>
          <a:xfrm>
            <a:off x="457199" y="1905000"/>
            <a:ext cx="11475719" cy="4953000"/>
          </a:xfrm>
        </p:spPr>
        <p:txBody>
          <a:bodyPr>
            <a:noAutofit/>
          </a:bodyPr>
          <a:lstStyle/>
          <a:p>
            <a:pPr marL="0" indent="0">
              <a:buNone/>
            </a:pPr>
            <a:r>
              <a:rPr lang="ru-RU" sz="2400" dirty="0">
                <a:solidFill>
                  <a:schemeClr val="tx1"/>
                </a:solidFill>
                <a:latin typeface="Arial" panose="020B0604020202020204" pitchFamily="34" charset="0"/>
                <a:cs typeface="Arial" panose="020B0604020202020204" pitchFamily="34" charset="0"/>
              </a:rPr>
              <a:t>Она помогает развить у учеников</a:t>
            </a:r>
            <a:r>
              <a:rPr lang="ru-RU" sz="2400" dirty="0" smtClean="0">
                <a:solidFill>
                  <a:schemeClr val="tx1"/>
                </a:solidFill>
                <a:latin typeface="Arial" panose="020B0604020202020204" pitchFamily="34" charset="0"/>
                <a:cs typeface="Arial" panose="020B0604020202020204" pitchFamily="34" charset="0"/>
              </a:rPr>
              <a:t>:</a:t>
            </a:r>
          </a:p>
          <a:p>
            <a:r>
              <a:rPr lang="ru-RU" sz="2400" dirty="0" smtClean="0">
                <a:solidFill>
                  <a:schemeClr val="tx1"/>
                </a:solidFill>
                <a:latin typeface="Arial" panose="020B0604020202020204" pitchFamily="34" charset="0"/>
                <a:cs typeface="Arial" panose="020B0604020202020204" pitchFamily="34" charset="0"/>
              </a:rPr>
              <a:t>коммуникативные </a:t>
            </a:r>
            <a:r>
              <a:rPr lang="ru-RU" sz="2400" dirty="0">
                <a:solidFill>
                  <a:schemeClr val="tx1"/>
                </a:solidFill>
                <a:latin typeface="Arial" panose="020B0604020202020204" pitchFamily="34" charset="0"/>
                <a:cs typeface="Arial" panose="020B0604020202020204" pitchFamily="34" charset="0"/>
              </a:rPr>
              <a:t>навыки</a:t>
            </a:r>
            <a:r>
              <a:rPr lang="ru-RU" sz="2400" dirty="0" smtClean="0">
                <a:solidFill>
                  <a:schemeClr val="tx1"/>
                </a:solidFill>
                <a:latin typeface="Arial" panose="020B0604020202020204" pitchFamily="34" charset="0"/>
                <a:cs typeface="Arial" panose="020B0604020202020204" pitchFamily="34" charset="0"/>
              </a:rPr>
              <a:t>;</a:t>
            </a:r>
          </a:p>
          <a:p>
            <a:r>
              <a:rPr lang="ru-RU" sz="2400" dirty="0" smtClean="0">
                <a:solidFill>
                  <a:schemeClr val="tx1"/>
                </a:solidFill>
                <a:latin typeface="Arial" panose="020B0604020202020204" pitchFamily="34" charset="0"/>
                <a:cs typeface="Arial" panose="020B0604020202020204" pitchFamily="34" charset="0"/>
              </a:rPr>
              <a:t>критическое </a:t>
            </a:r>
            <a:r>
              <a:rPr lang="ru-RU" sz="2400" dirty="0">
                <a:solidFill>
                  <a:schemeClr val="tx1"/>
                </a:solidFill>
                <a:latin typeface="Arial" panose="020B0604020202020204" pitchFamily="34" charset="0"/>
                <a:cs typeface="Arial" panose="020B0604020202020204" pitchFamily="34" charset="0"/>
              </a:rPr>
              <a:t>мышление</a:t>
            </a:r>
            <a:r>
              <a:rPr lang="ru-RU" sz="2400" dirty="0" smtClean="0">
                <a:solidFill>
                  <a:schemeClr val="tx1"/>
                </a:solidFill>
                <a:latin typeface="Arial" panose="020B0604020202020204" pitchFamily="34" charset="0"/>
                <a:cs typeface="Arial" panose="020B0604020202020204" pitchFamily="34" charset="0"/>
              </a:rPr>
              <a:t>;</a:t>
            </a:r>
          </a:p>
          <a:p>
            <a:r>
              <a:rPr lang="ru-RU" sz="2400" dirty="0" smtClean="0">
                <a:solidFill>
                  <a:schemeClr val="tx1"/>
                </a:solidFill>
                <a:latin typeface="Arial" panose="020B0604020202020204" pitchFamily="34" charset="0"/>
                <a:cs typeface="Arial" panose="020B0604020202020204" pitchFamily="34" charset="0"/>
              </a:rPr>
              <a:t>умение </a:t>
            </a:r>
            <a:r>
              <a:rPr lang="ru-RU" sz="2400" dirty="0">
                <a:solidFill>
                  <a:schemeClr val="tx1"/>
                </a:solidFill>
                <a:latin typeface="Arial" panose="020B0604020202020204" pitchFamily="34" charset="0"/>
                <a:cs typeface="Arial" panose="020B0604020202020204" pitchFamily="34" charset="0"/>
              </a:rPr>
              <a:t>работать в </a:t>
            </a:r>
            <a:r>
              <a:rPr lang="ru-RU" sz="2400" dirty="0" smtClean="0">
                <a:solidFill>
                  <a:schemeClr val="tx1"/>
                </a:solidFill>
                <a:latin typeface="Arial" panose="020B0604020202020204" pitchFamily="34" charset="0"/>
                <a:cs typeface="Arial" panose="020B0604020202020204" pitchFamily="34" charset="0"/>
              </a:rPr>
              <a:t>команде: снижается </a:t>
            </a:r>
            <a:r>
              <a:rPr lang="ru-RU" sz="2400" dirty="0">
                <a:solidFill>
                  <a:schemeClr val="tx1"/>
                </a:solidFill>
                <a:latin typeface="Arial" panose="020B0604020202020204" pitchFamily="34" charset="0"/>
                <a:cs typeface="Arial" panose="020B0604020202020204" pitchFamily="34" charset="0"/>
              </a:rPr>
              <a:t>уровень тревожности учащихся, страха оказаться неуспешным, некомпетентным в решении каких-либо </a:t>
            </a:r>
            <a:r>
              <a:rPr lang="ru-RU" sz="2400" dirty="0" smtClean="0">
                <a:solidFill>
                  <a:schemeClr val="tx1"/>
                </a:solidFill>
                <a:latin typeface="Arial" panose="020B0604020202020204" pitchFamily="34" charset="0"/>
                <a:cs typeface="Arial" panose="020B0604020202020204" pitchFamily="34" charset="0"/>
              </a:rPr>
              <a:t>задач;</a:t>
            </a:r>
          </a:p>
          <a:p>
            <a:r>
              <a:rPr lang="ru-RU" sz="2400" dirty="0" smtClean="0">
                <a:solidFill>
                  <a:schemeClr val="tx1"/>
                </a:solidFill>
                <a:latin typeface="Arial" panose="020B0604020202020204" pitchFamily="34" charset="0"/>
                <a:cs typeface="Arial" panose="020B0604020202020204" pitchFamily="34" charset="0"/>
              </a:rPr>
              <a:t>способность </a:t>
            </a:r>
            <a:r>
              <a:rPr lang="ru-RU" sz="2400" dirty="0">
                <a:solidFill>
                  <a:schemeClr val="tx1"/>
                </a:solidFill>
                <a:latin typeface="Arial" panose="020B0604020202020204" pitchFamily="34" charset="0"/>
                <a:cs typeface="Arial" panose="020B0604020202020204" pitchFamily="34" charset="0"/>
              </a:rPr>
              <a:t>быстро решать поставленные задачи </a:t>
            </a:r>
            <a:r>
              <a:rPr lang="ru-RU" sz="2400" dirty="0" smtClean="0">
                <a:solidFill>
                  <a:schemeClr val="tx1"/>
                </a:solidFill>
                <a:latin typeface="Arial" panose="020B0604020202020204" pitchFamily="34" charset="0"/>
                <a:cs typeface="Arial" panose="020B0604020202020204" pitchFamily="34" charset="0"/>
              </a:rPr>
              <a:t>                                          (</a:t>
            </a:r>
            <a:r>
              <a:rPr lang="ru-RU" sz="2400" dirty="0">
                <a:solidFill>
                  <a:schemeClr val="tx1"/>
                </a:solidFill>
                <a:latin typeface="Arial" panose="020B0604020202020204" pitchFamily="34" charset="0"/>
                <a:cs typeface="Arial" panose="020B0604020202020204" pitchFamily="34" charset="0"/>
              </a:rPr>
              <a:t>на ответ дается не больше 30 секунд</a:t>
            </a:r>
            <a:r>
              <a:rPr lang="ru-RU" sz="2400" dirty="0" smtClean="0">
                <a:solidFill>
                  <a:schemeClr val="tx1"/>
                </a:solidFill>
                <a:latin typeface="Arial" panose="020B0604020202020204" pitchFamily="34" charset="0"/>
                <a:cs typeface="Arial" panose="020B0604020202020204" pitchFamily="34" charset="0"/>
              </a:rPr>
              <a:t>).</a:t>
            </a:r>
          </a:p>
          <a:p>
            <a:r>
              <a:rPr lang="ru-RU" sz="2400" dirty="0" smtClean="0">
                <a:solidFill>
                  <a:schemeClr val="tx1"/>
                </a:solidFill>
                <a:latin typeface="Arial" panose="020B0604020202020204" pitchFamily="34" charset="0"/>
                <a:cs typeface="Arial" panose="020B0604020202020204" pitchFamily="34" charset="0"/>
              </a:rPr>
              <a:t>И</a:t>
            </a:r>
            <a:r>
              <a:rPr lang="ru-RU" sz="2400" dirty="0">
                <a:solidFill>
                  <a:schemeClr val="tx1"/>
                </a:solidFill>
                <a:latin typeface="Arial" panose="020B0604020202020204" pitchFamily="34" charset="0"/>
                <a:cs typeface="Arial" panose="020B0604020202020204" pitchFamily="34" charset="0"/>
              </a:rPr>
              <a:t>, самое главное, такой метод проявляет индивидуальные знания, способности и качества ученика, не позволяя спрятаться «за спиной» соседа.</a:t>
            </a:r>
            <a:endParaRPr lang="ru-RU" sz="2400" dirty="0">
              <a:solidFill>
                <a:schemeClr val="tx1"/>
              </a:solidFill>
            </a:endParaRPr>
          </a:p>
        </p:txBody>
      </p:sp>
    </p:spTree>
    <p:extLst>
      <p:ext uri="{BB962C8B-B14F-4D97-AF65-F5344CB8AC3E}">
        <p14:creationId xmlns:p14="http://schemas.microsoft.com/office/powerpoint/2010/main" val="1568673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6081" y="95534"/>
            <a:ext cx="7136316" cy="6762466"/>
          </a:xfrm>
          <a:prstGeom prst="rect">
            <a:avLst/>
          </a:prstGeom>
        </p:spPr>
      </p:pic>
    </p:spTree>
    <p:extLst>
      <p:ext uri="{BB962C8B-B14F-4D97-AF65-F5344CB8AC3E}">
        <p14:creationId xmlns:p14="http://schemas.microsoft.com/office/powerpoint/2010/main" val="3123856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960357" y="177421"/>
            <a:ext cx="4872251" cy="7137779"/>
          </a:xfrm>
        </p:spPr>
        <p:txBody>
          <a:bodyPr/>
          <a:lstStyle/>
          <a:p>
            <a:r>
              <a:rPr lang="ru-RU" sz="2400" b="1" dirty="0">
                <a:latin typeface="Times New Roman" panose="02020603050405020304" pitchFamily="18" charset="0"/>
                <a:cs typeface="Times New Roman" panose="02020603050405020304" pitchFamily="18" charset="0"/>
              </a:rPr>
              <a:t>МЭНЭДЖ МЭТ </a:t>
            </a:r>
            <a:r>
              <a:rPr lang="ru-RU" sz="2400" b="1" dirty="0" smtClean="0">
                <a:latin typeface="Times New Roman" panose="02020603050405020304" pitchFamily="18" charset="0"/>
                <a:cs typeface="Times New Roman" panose="02020603050405020304" pitchFamily="18" charset="0"/>
              </a:rPr>
              <a:t/>
            </a:r>
            <a:br>
              <a:rPr lang="ru-RU" sz="2400" b="1" dirty="0" smtClean="0">
                <a:latin typeface="Times New Roman" panose="02020603050405020304" pitchFamily="18" charset="0"/>
                <a:cs typeface="Times New Roman" panose="02020603050405020304" pitchFamily="18" charset="0"/>
              </a:rPr>
            </a:br>
            <a:r>
              <a:rPr lang="ru-RU" sz="2400" b="1" dirty="0" smtClean="0">
                <a:latin typeface="Times New Roman" panose="02020603050405020304" pitchFamily="18" charset="0"/>
                <a:cs typeface="Times New Roman" panose="02020603050405020304" pitchFamily="18" charset="0"/>
              </a:rPr>
              <a:t>(</a:t>
            </a:r>
            <a:r>
              <a:rPr lang="ru-RU" sz="2400" b="1" dirty="0" err="1">
                <a:latin typeface="Times New Roman" panose="02020603050405020304" pitchFamily="18" charset="0"/>
                <a:cs typeface="Times New Roman" panose="02020603050405020304" pitchFamily="18" charset="0"/>
              </a:rPr>
              <a:t>Manage</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Mat</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 инструмент для управления классом. Табличка в центре стола, позволяющая удобно и просто распределить учеников в одной команде (партнер по плечу, по лицу; партнер </a:t>
            </a:r>
            <a:r>
              <a:rPr lang="ru-RU" sz="2400" dirty="0" smtClean="0">
                <a:latin typeface="Times New Roman" panose="02020603050405020304" pitchFamily="18" charset="0"/>
                <a:cs typeface="Times New Roman" panose="02020603050405020304" pitchFamily="18" charset="0"/>
              </a:rPr>
              <a:t>1,2,3 и 4) </a:t>
            </a:r>
            <a:r>
              <a:rPr lang="ru-RU" sz="2400" dirty="0">
                <a:latin typeface="Times New Roman" panose="02020603050405020304" pitchFamily="18" charset="0"/>
                <a:cs typeface="Times New Roman" panose="02020603050405020304" pitchFamily="18" charset="0"/>
              </a:rPr>
              <a:t>для организации эффективного учебного процесса в командах</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 Он отвечает за распределение учеников и управление полученными группами</a:t>
            </a:r>
            <a:r>
              <a:rPr lang="ru-RU" dirty="0"/>
              <a:t/>
            </a:r>
            <a:br>
              <a:rPr lang="ru-RU" dirty="0"/>
            </a:br>
            <a:r>
              <a:rPr lang="ru-RU" dirty="0"/>
              <a:t/>
            </a:r>
            <a:br>
              <a:rPr lang="ru-RU"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0752"/>
            <a:ext cx="6755643" cy="4918111"/>
          </a:xfrm>
          <a:prstGeom prst="rect">
            <a:avLst/>
          </a:prstGeom>
        </p:spPr>
      </p:pic>
    </p:spTree>
    <p:extLst>
      <p:ext uri="{BB962C8B-B14F-4D97-AF65-F5344CB8AC3E}">
        <p14:creationId xmlns:p14="http://schemas.microsoft.com/office/powerpoint/2010/main" val="2820738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3300943332"/>
              </p:ext>
            </p:extLst>
          </p:nvPr>
        </p:nvGraphicFramePr>
        <p:xfrm>
          <a:off x="1160062" y="2770497"/>
          <a:ext cx="10072047" cy="3930553"/>
        </p:xfrm>
        <a:graphic>
          <a:graphicData uri="http://schemas.openxmlformats.org/drawingml/2006/table">
            <a:tbl>
              <a:tblPr firstRow="1" firstCol="1" bandRow="1">
                <a:tableStyleId>{5C22544A-7EE6-4342-B048-85BDC9FD1C3A}</a:tableStyleId>
              </a:tblPr>
              <a:tblGrid>
                <a:gridCol w="3357349"/>
                <a:gridCol w="3357349"/>
                <a:gridCol w="3357349"/>
              </a:tblGrid>
              <a:tr h="1361193">
                <a:tc>
                  <a:txBody>
                    <a:bodyPr/>
                    <a:lstStyle/>
                    <a:p>
                      <a:pPr marL="457200">
                        <a:lnSpc>
                          <a:spcPct val="107000"/>
                        </a:lnSpc>
                        <a:spcAft>
                          <a:spcPts val="0"/>
                        </a:spcAft>
                      </a:pPr>
                      <a:r>
                        <a:rPr lang="en-US" sz="4400" b="1" dirty="0">
                          <a:solidFill>
                            <a:schemeClr val="bg1"/>
                          </a:solidFill>
                          <a:effectLst/>
                        </a:rPr>
                        <a:t>language</a:t>
                      </a:r>
                      <a:endParaRPr lang="ru-RU" sz="4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US" sz="4400" b="1" dirty="0">
                          <a:solidFill>
                            <a:schemeClr val="bg1"/>
                          </a:solidFill>
                          <a:effectLst/>
                        </a:rPr>
                        <a:t>business</a:t>
                      </a:r>
                      <a:endParaRPr lang="ru-RU" sz="4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US" sz="4400" b="1" dirty="0">
                          <a:solidFill>
                            <a:schemeClr val="bg1"/>
                          </a:solidFill>
                          <a:effectLst/>
                        </a:rPr>
                        <a:t>Australia</a:t>
                      </a:r>
                      <a:endParaRPr lang="ru-RU" sz="4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284680">
                <a:tc>
                  <a:txBody>
                    <a:bodyPr/>
                    <a:lstStyle/>
                    <a:p>
                      <a:pPr marL="457200">
                        <a:lnSpc>
                          <a:spcPct val="107000"/>
                        </a:lnSpc>
                        <a:spcAft>
                          <a:spcPts val="0"/>
                        </a:spcAft>
                      </a:pPr>
                      <a:r>
                        <a:rPr lang="en-US" sz="4400" b="1" dirty="0" smtClean="0">
                          <a:solidFill>
                            <a:schemeClr val="bg1"/>
                          </a:solidFill>
                          <a:effectLst>
                            <a:outerShdw blurRad="38100" dist="38100" dir="2700000" algn="tl">
                              <a:srgbClr val="000000">
                                <a:alpha val="43137"/>
                              </a:srgbClr>
                            </a:outerShdw>
                          </a:effectLst>
                        </a:rPr>
                        <a:t>continent</a:t>
                      </a:r>
                      <a:endParaRPr lang="ru-RU" sz="44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US" sz="4400" b="1" dirty="0" smtClean="0">
                          <a:solidFill>
                            <a:schemeClr val="bg1"/>
                          </a:solidFill>
                          <a:effectLst>
                            <a:outerShdw blurRad="38100" dist="38100" dir="2700000" algn="tl">
                              <a:srgbClr val="000000">
                                <a:alpha val="43137"/>
                              </a:srgbClr>
                            </a:outerShdw>
                          </a:effectLst>
                          <a:latin typeface="+mn-lt"/>
                          <a:ea typeface="+mn-ea"/>
                          <a:cs typeface="+mn-cs"/>
                        </a:rPr>
                        <a:t>can</a:t>
                      </a:r>
                      <a:endParaRPr lang="ru-RU" sz="44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marL="457200">
                        <a:lnSpc>
                          <a:spcPct val="107000"/>
                        </a:lnSpc>
                        <a:spcAft>
                          <a:spcPts val="0"/>
                        </a:spcAft>
                      </a:pPr>
                      <a:r>
                        <a:rPr lang="en-US" sz="4400" b="1" dirty="0">
                          <a:solidFill>
                            <a:schemeClr val="bg1"/>
                          </a:solidFill>
                          <a:effectLst>
                            <a:outerShdw blurRad="38100" dist="38100" dir="2700000" algn="tl">
                              <a:srgbClr val="000000">
                                <a:alpha val="43137"/>
                              </a:srgbClr>
                            </a:outerShdw>
                          </a:effectLst>
                        </a:rPr>
                        <a:t>dialect</a:t>
                      </a:r>
                      <a:endParaRPr lang="ru-RU" sz="44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r>
              <a:tr h="1284680">
                <a:tc>
                  <a:txBody>
                    <a:bodyPr/>
                    <a:lstStyle/>
                    <a:p>
                      <a:pPr marL="457200">
                        <a:lnSpc>
                          <a:spcPct val="107000"/>
                        </a:lnSpc>
                        <a:spcAft>
                          <a:spcPts val="0"/>
                        </a:spcAft>
                      </a:pPr>
                      <a:r>
                        <a:rPr lang="en-US" sz="4400" b="1" dirty="0" smtClean="0">
                          <a:solidFill>
                            <a:schemeClr val="bg1"/>
                          </a:solidFill>
                          <a:effectLst>
                            <a:outerShdw blurRad="38100" dist="38100" dir="2700000" algn="tl">
                              <a:srgbClr val="000000">
                                <a:alpha val="43137"/>
                              </a:srgbClr>
                            </a:outerShdw>
                          </a:effectLst>
                          <a:latin typeface="+mn-lt"/>
                          <a:ea typeface="+mn-ea"/>
                          <a:cs typeface="+mn-cs"/>
                        </a:rPr>
                        <a:t>surprise</a:t>
                      </a:r>
                      <a:endParaRPr lang="ru-RU" sz="44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7200">
                        <a:lnSpc>
                          <a:spcPct val="107000"/>
                        </a:lnSpc>
                        <a:spcAft>
                          <a:spcPts val="0"/>
                        </a:spcAft>
                      </a:pPr>
                      <a:r>
                        <a:rPr lang="en-US" sz="4400" b="1" dirty="0" smtClean="0">
                          <a:solidFill>
                            <a:schemeClr val="bg1"/>
                          </a:solidFill>
                          <a:effectLst>
                            <a:outerShdw blurRad="38100" dist="38100" dir="2700000" algn="tl">
                              <a:srgbClr val="000000">
                                <a:alpha val="43137"/>
                              </a:srgbClr>
                            </a:outerShdw>
                          </a:effectLst>
                          <a:latin typeface="+mn-lt"/>
                          <a:ea typeface="+mn-ea"/>
                          <a:cs typeface="+mn-cs"/>
                        </a:rPr>
                        <a:t>travel</a:t>
                      </a:r>
                      <a:endParaRPr lang="ru-RU" sz="44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marL="457200">
                        <a:lnSpc>
                          <a:spcPct val="107000"/>
                        </a:lnSpc>
                        <a:spcAft>
                          <a:spcPts val="0"/>
                        </a:spcAft>
                      </a:pPr>
                      <a:r>
                        <a:rPr lang="en-US" sz="4400" b="1" dirty="0">
                          <a:solidFill>
                            <a:schemeClr val="bg1"/>
                          </a:solidFill>
                          <a:effectLst>
                            <a:outerShdw blurRad="38100" dist="38100" dir="2700000" algn="tl">
                              <a:srgbClr val="000000">
                                <a:alpha val="43137"/>
                              </a:srgbClr>
                            </a:outerShdw>
                          </a:effectLst>
                        </a:rPr>
                        <a:t>unusual</a:t>
                      </a:r>
                      <a:endParaRPr lang="ru-RU" sz="4400" b="1"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r>
            </a:tbl>
          </a:graphicData>
        </a:graphic>
      </p:graphicFrame>
      <p:sp>
        <p:nvSpPr>
          <p:cNvPr id="5" name="Прямоугольник 4"/>
          <p:cNvSpPr/>
          <p:nvPr/>
        </p:nvSpPr>
        <p:spPr>
          <a:xfrm>
            <a:off x="327546" y="341193"/>
            <a:ext cx="9867332" cy="2041585"/>
          </a:xfrm>
          <a:prstGeom prst="rect">
            <a:avLst/>
          </a:prstGeom>
        </p:spPr>
        <p:txBody>
          <a:bodyPr wrap="square">
            <a:spAutoFit/>
          </a:bodyPr>
          <a:lstStyle/>
          <a:p>
            <a:pPr lvl="0">
              <a:lnSpc>
                <a:spcPct val="107000"/>
              </a:lnSpc>
              <a:spcAft>
                <a:spcPts val="750"/>
              </a:spcAft>
              <a:tabLst>
                <a:tab pos="457200" algn="l"/>
              </a:tabLst>
            </a:pP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ТИК-ТЭК-ТОУ (</a:t>
            </a:r>
            <a:r>
              <a:rPr lang="ru-RU" sz="24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Tic-Tac-Toe</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«крестики-нолики» - обучающая структура, используемая для развития критического и креативного мышления, в которой участники составляют предложения, используя три слова, расположенных в любом ряду по вертикали, горизонтали и диагонали.</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476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4955" y="723331"/>
            <a:ext cx="8825658" cy="805218"/>
          </a:xfrm>
          <a:solidFill>
            <a:schemeClr val="accent1"/>
          </a:solidFill>
        </p:spPr>
        <p:txBody>
          <a:bodyPr/>
          <a:lstStyle/>
          <a:p>
            <a:r>
              <a:rPr lang="en-US" sz="3600" dirty="0" smtClean="0">
                <a:solidFill>
                  <a:schemeClr val="bg1"/>
                </a:solidFill>
                <a:effectLst>
                  <a:outerShdw blurRad="38100" dist="38100" dir="2700000" algn="tl">
                    <a:srgbClr val="000000">
                      <a:alpha val="43137"/>
                    </a:srgbClr>
                  </a:outerShdw>
                </a:effectLst>
                <a:latin typeface="Aharoni" panose="02010803020104030203" pitchFamily="2" charset="-79"/>
                <a:cs typeface="Aharoni" panose="02010803020104030203" pitchFamily="2" charset="-79"/>
              </a:rPr>
              <a:t>What can surprise you in Australia?</a:t>
            </a:r>
            <a:endParaRPr lang="ru-RU" sz="3600" dirty="0">
              <a:solidFill>
                <a:schemeClr val="bg1"/>
              </a:solidFill>
              <a:effectLst>
                <a:outerShdw blurRad="38100" dist="38100" dir="2700000" algn="tl">
                  <a:srgbClr val="000000">
                    <a:alpha val="43137"/>
                  </a:srgbClr>
                </a:outerShdw>
              </a:effectLst>
              <a:cs typeface="Aharoni" panose="02010803020104030203" pitchFamily="2" charset="-79"/>
            </a:endParaRPr>
          </a:p>
        </p:txBody>
      </p:sp>
      <p:sp>
        <p:nvSpPr>
          <p:cNvPr id="3" name="Прямоугольник 2"/>
          <p:cNvSpPr/>
          <p:nvPr/>
        </p:nvSpPr>
        <p:spPr>
          <a:xfrm>
            <a:off x="313899" y="2019958"/>
            <a:ext cx="11878101" cy="5510739"/>
          </a:xfrm>
          <a:prstGeom prst="rect">
            <a:avLst/>
          </a:prstGeom>
        </p:spPr>
        <p:txBody>
          <a:bodyPr wrap="square">
            <a:spAutoFit/>
          </a:bodyPr>
          <a:lstStyle/>
          <a:p>
            <a:pPr>
              <a:lnSpc>
                <a:spcPct val="107000"/>
              </a:lnSpc>
              <a:spcAft>
                <a:spcPts val="750"/>
              </a:spcAft>
              <a:tabLst>
                <a:tab pos="457200" algn="l"/>
              </a:tabLst>
            </a:pP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ДЖОТ ТОТС (</a:t>
            </a:r>
            <a:r>
              <a:rPr lang="ru-RU" sz="24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Jot</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Thoughts</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«запишите мысли» - обучающая структура, в которой участники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проговаривают придуманное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слово</a:t>
            </a:r>
            <a:r>
              <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или предложение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 данной теме, записывают его на листочек и кладут в центр стола лицевой стороной вверх. Не соблюдая очередности, каждый участник должен заполнить 4 листочка, следовательно, в центре стола окажутся 16 листочков</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400" b="1" dirty="0"/>
              <a:t> </a:t>
            </a:r>
            <a:endParaRPr lang="ru-RU" sz="2400" b="1" dirty="0" smtClean="0"/>
          </a:p>
          <a:p>
            <a:pPr>
              <a:lnSpc>
                <a:spcPct val="107000"/>
              </a:lnSpc>
              <a:spcAft>
                <a:spcPts val="750"/>
              </a:spcAft>
              <a:tabLst>
                <a:tab pos="457200" algn="l"/>
              </a:tabLst>
            </a:pPr>
            <a:endParaRPr lang="ru-RU" sz="2400" b="1" dirty="0">
              <a:latin typeface="Times New Roman" panose="02020603050405020304" pitchFamily="18" charset="0"/>
              <a:cs typeface="Times New Roman" panose="02020603050405020304" pitchFamily="18" charset="0"/>
            </a:endParaRPr>
          </a:p>
          <a:p>
            <a:pPr lvl="0">
              <a:lnSpc>
                <a:spcPct val="107000"/>
              </a:lnSpc>
              <a:spcAft>
                <a:spcPts val="750"/>
              </a:spcAft>
              <a:tabLst>
                <a:tab pos="457200" algn="l"/>
              </a:tabLst>
            </a:pPr>
            <a:r>
              <a:rPr lang="ru-RU" sz="2400" b="1" dirty="0">
                <a:latin typeface="Times New Roman" panose="02020603050405020304" pitchFamily="18" charset="0"/>
                <a:cs typeface="Times New Roman" panose="02020603050405020304" pitchFamily="18" charset="0"/>
              </a:rPr>
              <a:t>КОНТИНИУС РАУНД РОБИН (</a:t>
            </a:r>
            <a:r>
              <a:rPr lang="ru-RU" sz="2400" b="1" dirty="0" err="1">
                <a:latin typeface="Times New Roman" panose="02020603050405020304" pitchFamily="18" charset="0"/>
                <a:cs typeface="Times New Roman" panose="02020603050405020304" pitchFamily="18" charset="0"/>
              </a:rPr>
              <a:t>Continuous</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Round</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Robin</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«продолжительный  раунд  </a:t>
            </a:r>
            <a:r>
              <a:rPr lang="ru-RU" sz="2400" dirty="0" err="1">
                <a:latin typeface="Times New Roman" panose="02020603050405020304" pitchFamily="18" charset="0"/>
                <a:cs typeface="Times New Roman" panose="02020603050405020304" pitchFamily="18" charset="0"/>
              </a:rPr>
              <a:t>робин</a:t>
            </a:r>
            <a:r>
              <a:rPr lang="ru-RU" sz="2400" dirty="0">
                <a:latin typeface="Times New Roman" panose="02020603050405020304" pitchFamily="18" charset="0"/>
                <a:cs typeface="Times New Roman" panose="02020603050405020304" pitchFamily="18" charset="0"/>
              </a:rPr>
              <a:t>» - обучающая  структура, в которой организовывается обсуждение какого-либо вопроса в команде по очереди более одного </a:t>
            </a:r>
            <a:r>
              <a:rPr lang="ru-RU" sz="2400" dirty="0" smtClean="0">
                <a:latin typeface="Times New Roman" panose="02020603050405020304" pitchFamily="18" charset="0"/>
                <a:cs typeface="Times New Roman" panose="02020603050405020304" pitchFamily="18" charset="0"/>
              </a:rPr>
              <a:t>круга. Участники </a:t>
            </a:r>
            <a:r>
              <a:rPr lang="ru-RU" sz="2400" dirty="0">
                <a:latin typeface="Times New Roman" panose="02020603050405020304" pitchFamily="18" charset="0"/>
                <a:cs typeface="Times New Roman" panose="02020603050405020304" pitchFamily="18" charset="0"/>
              </a:rPr>
              <a:t>команды зачитывают по одному предложению из списка, при этом другие команды слушают и добавляют другое предложение по теме.</a:t>
            </a:r>
            <a:br>
              <a:rPr lang="ru-RU" sz="2400" dirty="0">
                <a:latin typeface="Times New Roman" panose="02020603050405020304" pitchFamily="18" charset="0"/>
                <a:cs typeface="Times New Roman" panose="02020603050405020304" pitchFamily="18" charset="0"/>
              </a:rPr>
            </a:br>
            <a:endPar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lvl="0">
              <a:lnSpc>
                <a:spcPct val="107000"/>
              </a:lnSpc>
              <a:spcAft>
                <a:spcPts val="750"/>
              </a:spcAft>
              <a:tabLst>
                <a:tab pos="457200" algn="l"/>
              </a:tabLst>
            </a:pP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17644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974005" y="2988859"/>
            <a:ext cx="5022377" cy="3562065"/>
          </a:xfrm>
        </p:spPr>
        <p:txBody>
          <a:bodyPr/>
          <a:lstStyle/>
          <a:p>
            <a:r>
              <a:rPr lang="ru-RU" sz="2400" b="1" dirty="0">
                <a:latin typeface="Times New Roman" panose="02020603050405020304" pitchFamily="18" charset="0"/>
                <a:cs typeface="Times New Roman" panose="02020603050405020304" pitchFamily="18" charset="0"/>
              </a:rPr>
              <a:t>ТЭЙК ОФ - ТАЧ ДАУН (</a:t>
            </a:r>
            <a:r>
              <a:rPr lang="ru-RU" sz="2400" b="1" dirty="0" err="1">
                <a:latin typeface="Times New Roman" panose="02020603050405020304" pitchFamily="18" charset="0"/>
                <a:cs typeface="Times New Roman" panose="02020603050405020304" pitchFamily="18" charset="0"/>
              </a:rPr>
              <a:t>Take</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off</a:t>
            </a:r>
            <a:r>
              <a:rPr lang="ru-RU" sz="2400" b="1" dirty="0">
                <a:latin typeface="Times New Roman" panose="02020603050405020304" pitchFamily="18" charset="0"/>
                <a:cs typeface="Times New Roman" panose="02020603050405020304" pitchFamily="18" charset="0"/>
              </a:rPr>
              <a:t> - </a:t>
            </a:r>
            <a:r>
              <a:rPr lang="ru-RU" sz="2400" b="1" dirty="0" err="1">
                <a:latin typeface="Times New Roman" panose="02020603050405020304" pitchFamily="18" charset="0"/>
                <a:cs typeface="Times New Roman" panose="02020603050405020304" pitchFamily="18" charset="0"/>
              </a:rPr>
              <a:t>Touch</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down</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 «встать - сесть» - обучающая структура для получения информации о том, кто согласен/ не согласен с выбранным ответом.</a:t>
            </a:r>
            <a:r>
              <a:rPr lang="ru-RU" sz="2400" dirty="0"/>
              <a:t/>
            </a:r>
            <a:br>
              <a:rPr lang="ru-RU" sz="2400" dirty="0"/>
            </a:br>
            <a:endParaRPr lang="ru-RU" sz="24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547" y="736978"/>
            <a:ext cx="6735458" cy="5076967"/>
          </a:xfrm>
          <a:prstGeom prst="rect">
            <a:avLst/>
          </a:prstGeom>
        </p:spPr>
      </p:pic>
    </p:spTree>
    <p:extLst>
      <p:ext uri="{BB962C8B-B14F-4D97-AF65-F5344CB8AC3E}">
        <p14:creationId xmlns:p14="http://schemas.microsoft.com/office/powerpoint/2010/main" val="2135390403"/>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589</TotalTime>
  <Words>368</Words>
  <Application>Microsoft Office PowerPoint</Application>
  <PresentationFormat>Широкоэкранный</PresentationFormat>
  <Paragraphs>54</Paragraphs>
  <Slides>17</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17</vt:i4>
      </vt:variant>
    </vt:vector>
  </HeadingPairs>
  <TitlesOfParts>
    <vt:vector size="25" baseType="lpstr">
      <vt:lpstr>Aharoni</vt:lpstr>
      <vt:lpstr>Arial</vt:lpstr>
      <vt:lpstr>Baskerville Old Face</vt:lpstr>
      <vt:lpstr>Calibri</vt:lpstr>
      <vt:lpstr>Century Gothic</vt:lpstr>
      <vt:lpstr>Times New Roman</vt:lpstr>
      <vt:lpstr>Wingdings 3</vt:lpstr>
      <vt:lpstr>Легкий дым</vt:lpstr>
      <vt:lpstr>Часто педагогическую технологию определяют как: Совокупность приёмов – область педагогического знания, отражающего характеристики глубинных процессов   педагогической   деятельности, особенности их взаимодействия, управление которыми      обеспечивает необходимую эффективность учебно-воспитательного        процесса; Совокупность форм, методов, приёмов и средств передачи социального опыта, а также техническое оснащение этого процесса; Совокупность способов организации учебно-познавательного процесса или последовательность определённых действий, операций, связанных с конкретной деятельностью учителя и направленных на достижение поставленных целей (технологическая цепочка). </vt:lpstr>
      <vt:lpstr>Применение сингапурской технологии на урокe</vt:lpstr>
      <vt:lpstr>Технология основана на командных формах работы.   Ключевое понятие – «партнер».  Обучающие структуры- техники и формы организации обучения, выполняемые по определенному алгоритму.  Технология кооперативного обучения, взаимодействие.  Игровая составляющая.   </vt:lpstr>
      <vt:lpstr>Сингапурская методика  обучения имеет множество положительных сторон. </vt:lpstr>
      <vt:lpstr>Презентация PowerPoint</vt:lpstr>
      <vt:lpstr>МЭНЭДЖ МЭТ  (Manage Mat) - инструмент для управления классом. Табличка в центре стола, позволяющая удобно и просто распределить учеников в одной команде (партнер по плечу, по лицу; партнер 1,2,3 и 4) для организации эффективного учебного процесса в командах. ). Он отвечает за распределение учеников и управление полученными группами  </vt:lpstr>
      <vt:lpstr>Презентация PowerPoint</vt:lpstr>
      <vt:lpstr>What can surprise you in Australia?</vt:lpstr>
      <vt:lpstr>ТЭЙК ОФ - ТАЧ ДАУН (Take off - Touch down) - «встать - сесть» - обучающая структура для получения информации о том, кто согласен/ не согласен с выбранным ответом. </vt:lpstr>
      <vt:lpstr>Презентация PowerPoint</vt:lpstr>
      <vt:lpstr>Презентация PowerPoint</vt:lpstr>
      <vt:lpstr>Презентация PowerPoint</vt:lpstr>
      <vt:lpstr>Презентация PowerPoint</vt:lpstr>
      <vt:lpstr> КОНЭРС (Corners) - «углы» - обучающая структура, в которой ученики распределяются по разным углам в зависимости от выбранного ими варианта ответа.       Would you like to travel  to Australia?</vt:lpstr>
      <vt:lpstr>Презентация PowerPoint</vt:lpstr>
      <vt:lpstr>Оценивание  на уроках по сингапурской методике </vt:lpstr>
      <vt:lpstr>Thank you! Good luck!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Мерует Сагидулловна</dc:creator>
  <cp:lastModifiedBy>Мерует Сагидулловна</cp:lastModifiedBy>
  <cp:revision>43</cp:revision>
  <dcterms:created xsi:type="dcterms:W3CDTF">2019-01-20T17:12:07Z</dcterms:created>
  <dcterms:modified xsi:type="dcterms:W3CDTF">2019-04-13T05:04:38Z</dcterms:modified>
</cp:coreProperties>
</file>